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Lst>
  <p:notesMasterIdLst>
    <p:notesMasterId r:id="rId26"/>
  </p:notesMasterIdLst>
  <p:sldIdLst>
    <p:sldId id="1020" r:id="rId6"/>
    <p:sldId id="273" r:id="rId7"/>
    <p:sldId id="2251" r:id="rId8"/>
    <p:sldId id="2250" r:id="rId9"/>
    <p:sldId id="284" r:id="rId10"/>
    <p:sldId id="2257" r:id="rId11"/>
    <p:sldId id="2253" r:id="rId12"/>
    <p:sldId id="541" r:id="rId13"/>
    <p:sldId id="330" r:id="rId14"/>
    <p:sldId id="352" r:id="rId15"/>
    <p:sldId id="276" r:id="rId16"/>
    <p:sldId id="2256" r:id="rId17"/>
    <p:sldId id="342" r:id="rId18"/>
    <p:sldId id="2258" r:id="rId19"/>
    <p:sldId id="2254" r:id="rId20"/>
    <p:sldId id="291" r:id="rId21"/>
    <p:sldId id="543" r:id="rId22"/>
    <p:sldId id="2255" r:id="rId23"/>
    <p:sldId id="493" r:id="rId24"/>
    <p:sldId id="35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66A7560-41CA-4063-978F-D2C30625F365}">
          <p14:sldIdLst>
            <p14:sldId id="1020"/>
            <p14:sldId id="273"/>
            <p14:sldId id="2251"/>
            <p14:sldId id="2250"/>
            <p14:sldId id="284"/>
            <p14:sldId id="2257"/>
            <p14:sldId id="2253"/>
            <p14:sldId id="541"/>
            <p14:sldId id="330"/>
            <p14:sldId id="352"/>
            <p14:sldId id="276"/>
            <p14:sldId id="2256"/>
            <p14:sldId id="342"/>
            <p14:sldId id="2258"/>
            <p14:sldId id="2254"/>
            <p14:sldId id="291"/>
            <p14:sldId id="543"/>
            <p14:sldId id="2255"/>
          </p14:sldIdLst>
        </p14:section>
        <p14:section name="Default Section" id="{FEF86A5F-065C-4672-8E8D-94662332E8D6}">
          <p14:sldIdLst>
            <p14:sldId id="493"/>
            <p14:sldId id="35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6E82"/>
    <a:srgbClr val="FBB0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D4BFAC-0B60-4ED7-A8B6-48ECA2A5C72C}" v="64" dt="2020-10-20T15:30:15.6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92" autoAdjust="0"/>
    <p:restoredTop sz="94694"/>
  </p:normalViewPr>
  <p:slideViewPr>
    <p:cSldViewPr snapToGrid="0">
      <p:cViewPr varScale="1">
        <p:scale>
          <a:sx n="121" d="100"/>
          <a:sy n="121" d="100"/>
        </p:scale>
        <p:origin x="248" y="176"/>
      </p:cViewPr>
      <p:guideLst/>
    </p:cSldViewPr>
  </p:slideViewPr>
  <p:notesTextViewPr>
    <p:cViewPr>
      <p:scale>
        <a:sx n="1" d="1"/>
        <a:sy n="1" d="1"/>
      </p:scale>
      <p:origin x="0" y="0"/>
    </p:cViewPr>
  </p:notesTextViewPr>
  <p:sorterViewPr>
    <p:cViewPr varScale="1">
      <p:scale>
        <a:sx n="100" d="100"/>
        <a:sy n="100" d="100"/>
      </p:scale>
      <p:origin x="0" y="-2652"/>
    </p:cViewPr>
  </p:sorterViewPr>
  <p:notesViewPr>
    <p:cSldViewPr snapToGrid="0">
      <p:cViewPr varScale="1">
        <p:scale>
          <a:sx n="54" d="100"/>
          <a:sy n="54" d="100"/>
        </p:scale>
        <p:origin x="2886" y="-57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96783-945D-4649-8C20-88F29844113E}" type="datetimeFigureOut">
              <a:rPr lang="en-US" smtClean="0"/>
              <a:t>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0C7DE-E898-41BF-8653-DADC883A0C7C}" type="slidenum">
              <a:rPr lang="en-US" smtClean="0"/>
              <a:t>‹#›</a:t>
            </a:fld>
            <a:endParaRPr lang="en-US"/>
          </a:p>
        </p:txBody>
      </p:sp>
    </p:spTree>
    <p:extLst>
      <p:ext uri="{BB962C8B-B14F-4D97-AF65-F5344CB8AC3E}">
        <p14:creationId xmlns:p14="http://schemas.microsoft.com/office/powerpoint/2010/main" val="223497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prrac.org/full_text.php?text_id=1223&amp;item_id=11577&amp;newsletter_id=104&amp;header=Miscellaneous&amp;kc=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policylink.org/about/equity-manifesto"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Elevate Energy’s Mission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1BF1F-0720-4A8F-AF9C-AC83A92257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827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1BF1F-0720-4A8F-AF9C-AC83A92257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2303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How it fits</a:t>
            </a:r>
          </a:p>
        </p:txBody>
      </p:sp>
      <p:sp>
        <p:nvSpPr>
          <p:cNvPr id="4" name="Slide Number Placeholder 3"/>
          <p:cNvSpPr>
            <a:spLocks noGrp="1"/>
          </p:cNvSpPr>
          <p:nvPr>
            <p:ph type="sldNum" sz="quarter" idx="5"/>
          </p:nvPr>
        </p:nvSpPr>
        <p:spPr/>
        <p:txBody>
          <a:bodyPr/>
          <a:lstStyle/>
          <a:p>
            <a:fld id="{AEBC900F-837F-4EE6-9F92-FB779DEC3CCD}" type="slidenum">
              <a:rPr lang="en-US" smtClean="0"/>
              <a:t>3</a:t>
            </a:fld>
            <a:endParaRPr lang="en-US"/>
          </a:p>
        </p:txBody>
      </p:sp>
    </p:spTree>
    <p:extLst>
      <p:ext uri="{BB962C8B-B14F-4D97-AF65-F5344CB8AC3E}">
        <p14:creationId xmlns:p14="http://schemas.microsoft.com/office/powerpoint/2010/main" val="1671604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1BF1F-0720-4A8F-AF9C-AC83A92257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4753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EJ</a:t>
            </a:r>
          </a:p>
          <a:p>
            <a:r>
              <a:rPr lang="en-US" dirty="0"/>
              <a:t>Evidence that there are really harmful disproportionate effects on particular groups (communities of color; developing countries; </a:t>
            </a:r>
            <a:r>
              <a:rPr lang="en-US" dirty="0" err="1"/>
              <a:t>etc</a:t>
            </a:r>
            <a:r>
              <a:rPr lang="en-US" dirty="0"/>
              <a:t> </a:t>
            </a:r>
            <a:r>
              <a:rPr lang="en-US" dirty="0" err="1"/>
              <a:t>etc</a:t>
            </a:r>
            <a:r>
              <a:rPr lang="en-US" dirty="0"/>
              <a:t>)</a:t>
            </a:r>
          </a:p>
          <a:p>
            <a:pPr marL="0" indent="0">
              <a:buNone/>
            </a:pPr>
            <a:endParaRPr lang="en-US" dirty="0"/>
          </a:p>
          <a:p>
            <a:pPr marL="0" indent="0">
              <a:buNone/>
            </a:pPr>
            <a:r>
              <a:rPr lang="en-US" dirty="0"/>
              <a:t>EJ doctrine:</a:t>
            </a:r>
          </a:p>
          <a:p>
            <a:r>
              <a:rPr lang="en-US" dirty="0"/>
              <a:t>Preventing the disproportional imposition of env. risks, harms, and burdens </a:t>
            </a:r>
          </a:p>
          <a:p>
            <a:pPr marL="0" indent="0">
              <a:buNone/>
            </a:pPr>
            <a:r>
              <a:rPr lang="en-US" dirty="0"/>
              <a:t>AND</a:t>
            </a:r>
          </a:p>
          <a:p>
            <a:r>
              <a:rPr lang="en-US" i="1" dirty="0">
                <a:solidFill>
                  <a:srgbClr val="FF0000"/>
                </a:solidFill>
              </a:rPr>
              <a:t>Ensuring proportionate distribution of environmental benefits and amenities</a:t>
            </a:r>
          </a:p>
          <a:p>
            <a:endParaRPr lang="en-US" dirty="0"/>
          </a:p>
          <a:p>
            <a:endParaRPr lang="en-US" dirty="0"/>
          </a:p>
          <a:p>
            <a:r>
              <a:rPr lang="en-US" dirty="0"/>
              <a:t>Target universalism</a:t>
            </a:r>
          </a:p>
          <a:p>
            <a:pPr marL="0" indent="0">
              <a:buNone/>
            </a:pPr>
            <a:r>
              <a:rPr lang="en-US" sz="1200" dirty="0"/>
              <a:t>Targeted universalism rejects a blanket universal which is likely to be indifferent to the reality that different groups are situated differently relative to the institutions and resources of society. It also rejects the claim of formal equality that would treat all people the same as a way of denying difference. </a:t>
            </a:r>
            <a:br>
              <a:rPr lang="en-US" sz="1200" dirty="0"/>
            </a:br>
            <a:br>
              <a:rPr lang="en-US" sz="1200" dirty="0"/>
            </a:br>
            <a:r>
              <a:rPr lang="en-US" sz="1200" dirty="0"/>
              <a:t>Targeting within universalism means </a:t>
            </a:r>
            <a:r>
              <a:rPr lang="en-US" sz="1200" i="1" dirty="0"/>
              <a:t>identifying a problem, particularly one suffered by marginalized people, proposing a solution, and then broadening its scope to cover as many people as possible</a:t>
            </a:r>
            <a:r>
              <a:rPr lang="en-US" sz="1200" dirty="0"/>
              <a:t>. It sees marginalized populations in American society as the canary in the coal mine, to borrow a metaphor developed by </a:t>
            </a:r>
            <a:r>
              <a:rPr lang="en-US" sz="1200" dirty="0" err="1"/>
              <a:t>Lani</a:t>
            </a:r>
            <a:r>
              <a:rPr lang="en-US" sz="1200" dirty="0"/>
              <a:t> </a:t>
            </a:r>
            <a:r>
              <a:rPr lang="en-US" sz="1200" dirty="0" err="1"/>
              <a:t>Guinier</a:t>
            </a:r>
            <a:r>
              <a:rPr lang="en-US" sz="1200" dirty="0"/>
              <a:t> and Gerald Torres. It recognizes that problems faced by particular segments of American society are problems that could spill over into the lives of everyone, just as the Lower Ninth Ward was not the only part of New Orleans to suffer in the wake of Katrina. </a:t>
            </a:r>
          </a:p>
          <a:p>
            <a:pPr marL="0" indent="0">
              <a:buNone/>
            </a:pPr>
            <a:endParaRPr lang="en-US" sz="1200" dirty="0"/>
          </a:p>
          <a:p>
            <a:pPr marL="0" indent="0">
              <a:buNone/>
            </a:pPr>
            <a:r>
              <a:rPr lang="en-US" sz="1200" dirty="0"/>
              <a:t>Targeting within universalism means being proactive and goal-oriented about achievable outcomes… It is critical that targeted universal policies set clear goals and use mechanisms to closely monitor and correct for negative feedback loops and other resistance to achieve those goals.</a:t>
            </a:r>
          </a:p>
          <a:p>
            <a:pPr marL="0" indent="0">
              <a:buNone/>
            </a:pPr>
            <a:r>
              <a:rPr lang="en-US" sz="1200" dirty="0"/>
              <a:t>(</a:t>
            </a:r>
            <a:r>
              <a:rPr lang="en-US" sz="1200" dirty="0">
                <a:hlinkClick r:id="rId3"/>
              </a:rPr>
              <a:t>http://www.prrac.org/full_text.php?text_id=1223&amp;item_id=11577&amp;newsletter_id=104&amp;header=Miscellaneous&amp;kc=1</a:t>
            </a:r>
            <a:r>
              <a:rPr lang="en-US" sz="1200" dirty="0"/>
              <a:t>) </a:t>
            </a:r>
          </a:p>
          <a:p>
            <a:endParaRPr lang="en-US" dirty="0"/>
          </a:p>
          <a:p>
            <a:r>
              <a:rPr lang="en-US" dirty="0"/>
              <a:t>Policy Link</a:t>
            </a:r>
          </a:p>
          <a:p>
            <a:pPr marL="0" indent="0">
              <a:buNone/>
            </a:pPr>
            <a:r>
              <a:rPr lang="en-US" dirty="0"/>
              <a:t>“Just and fair inclusion into a society in which all can participate, prosper, and reach their full potential. Unlocking the promise of the nation by unleashing the promise in us all.”</a:t>
            </a:r>
          </a:p>
          <a:p>
            <a:endParaRPr lang="en-US" dirty="0"/>
          </a:p>
          <a:p>
            <a:pPr marL="0" indent="0">
              <a:buNone/>
            </a:pPr>
            <a:r>
              <a:rPr lang="en-US" dirty="0">
                <a:hlinkClick r:id="rId4"/>
              </a:rPr>
              <a:t>(http://www.policylink.org/about/equity-manifesto</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1BF1F-0720-4A8F-AF9C-AC83A92257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9445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1BF1F-0720-4A8F-AF9C-AC83A92257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5524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Problem:</a:t>
            </a:r>
            <a:endParaRPr lang="en-US" dirty="0"/>
          </a:p>
          <a:p>
            <a:r>
              <a:rPr lang="en-US" dirty="0"/>
              <a:t>The energy system is transforming…clean energy sources are coming online, utilities (some) are changing their business models, grassroots movements are pushing for more control of how energy is owned, sourced, and distributed.</a:t>
            </a:r>
          </a:p>
          <a:p>
            <a:r>
              <a:rPr lang="en-US" dirty="0"/>
              <a:t> </a:t>
            </a:r>
          </a:p>
          <a:p>
            <a:r>
              <a:rPr lang="en-US" dirty="0"/>
              <a:t>This system has been designed and managed (like many institutions) to benefit those with power. This has resulted in an unequal distribution of energy benefits, as is well documented by Elevate and others. </a:t>
            </a:r>
          </a:p>
          <a:p>
            <a:r>
              <a:rPr lang="en-US" dirty="0"/>
              <a:t> </a:t>
            </a:r>
          </a:p>
          <a:p>
            <a:r>
              <a:rPr lang="en-US" b="1" dirty="0"/>
              <a:t>--- </a:t>
            </a:r>
          </a:p>
          <a:p>
            <a:r>
              <a:rPr lang="en-US" b="0" dirty="0"/>
              <a:t>Market space is growing,</a:t>
            </a:r>
            <a:r>
              <a:rPr lang="en-US" b="0" baseline="0" dirty="0"/>
              <a:t> and M/WBE are not engaged at this point. </a:t>
            </a:r>
          </a:p>
          <a:p>
            <a:endParaRPr lang="en-US" b="0" baseline="0" dirty="0"/>
          </a:p>
          <a:p>
            <a:r>
              <a:rPr lang="en-US" b="0" baseline="0" dirty="0"/>
              <a:t>Data on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1BF1F-0720-4A8F-AF9C-AC83A92257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87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1BF1F-0720-4A8F-AF9C-AC83A92257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2207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1BF1F-0720-4A8F-AF9C-AC83A92257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1977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residents in low-income and vulnerable communities are struggling to pay their water bills leading to high water debt and a high number of shut offs. And by </a:t>
            </a:r>
            <a:r>
              <a:rPr lang="en-US" sz="1200" kern="1200" dirty="0">
                <a:solidFill>
                  <a:schemeClr val="tx1"/>
                </a:solidFill>
                <a:effectLst/>
                <a:latin typeface="+mn-lt"/>
                <a:ea typeface="+mn-ea"/>
                <a:cs typeface="+mn-cs"/>
              </a:rPr>
              <a:t>2022, as many as one third of all U.S. households could find their water bills unaffordable.</a:t>
            </a:r>
            <a:br>
              <a:rPr lang="en-US" sz="1200" kern="1200" dirty="0">
                <a:solidFill>
                  <a:schemeClr val="tx1"/>
                </a:solidFill>
                <a:effectLst/>
                <a:latin typeface="+mn-lt"/>
                <a:ea typeface="+mn-ea"/>
                <a:cs typeface="+mn-cs"/>
              </a:rPr>
            </a:br>
            <a:br>
              <a:rPr lang="en-US" dirty="0"/>
            </a:br>
            <a:r>
              <a:rPr lang="en-US" dirty="0"/>
              <a:t>Elevate is undergoing a multiagency research initiative to explore</a:t>
            </a:r>
            <a:r>
              <a:rPr lang="en-US" baseline="0" dirty="0"/>
              <a:t> the extent to which households in Northeastern IL are indeed facing water affordability issues, and if so, where. We are also researching what practices or tools might be available to address this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order to attain a more nuanced picture of water affordability in the northeastern Illinois region, our research is looking at issues of affordability at the census tract level in 200+ communities, rather than only explore issues of affordability by looking at municipal-level household incomes.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Our research is wrapping up this year and will be widely available to the public – including on an interactive water affordability dashboard – in 2020.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7E00D-90D7-4652-907A-FEFA157230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92524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BD2229-E74B-4B51-A0CA-D038C2C9FC8B}"/>
              </a:ext>
            </a:extLst>
          </p:cNvPr>
          <p:cNvSpPr/>
          <p:nvPr userDrawn="1"/>
        </p:nvSpPr>
        <p:spPr>
          <a:xfrm>
            <a:off x="0" y="0"/>
            <a:ext cx="12192000" cy="5172897"/>
          </a:xfrm>
          <a:prstGeom prst="rect">
            <a:avLst/>
          </a:prstGeom>
          <a:solidFill>
            <a:srgbClr val="466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F6D096-39F7-4085-898A-C797B3F485F5}"/>
              </a:ext>
            </a:extLst>
          </p:cNvPr>
          <p:cNvSpPr txBox="1"/>
          <p:nvPr userDrawn="1"/>
        </p:nvSpPr>
        <p:spPr>
          <a:xfrm>
            <a:off x="1" y="6404504"/>
            <a:ext cx="2744339" cy="446276"/>
          </a:xfrm>
          <a:prstGeom prst="rect">
            <a:avLst/>
          </a:prstGeom>
          <a:noFill/>
        </p:spPr>
        <p:txBody>
          <a:bodyPr wrap="square" lIns="731520" tIns="0" rIns="0" bIns="274320" rtlCol="0">
            <a:spAutoFit/>
          </a:bodyPr>
          <a:lstStyle/>
          <a:p>
            <a:pPr algn="l"/>
            <a:r>
              <a:rPr lang="en-US" sz="1100" kern="1200">
                <a:solidFill>
                  <a:srgbClr val="81888F"/>
                </a:solidFill>
                <a:latin typeface="+mn-lt"/>
                <a:ea typeface="+mn-ea"/>
                <a:cs typeface="Arial" panose="020B0604020202020204" pitchFamily="34" charset="0"/>
              </a:rPr>
              <a:t>©2020</a:t>
            </a:r>
            <a:r>
              <a:rPr lang="en-US" sz="1100" kern="1200" baseline="0">
                <a:solidFill>
                  <a:srgbClr val="81888F"/>
                </a:solidFill>
                <a:latin typeface="+mn-lt"/>
                <a:ea typeface="+mn-ea"/>
                <a:cs typeface="Arial" panose="020B0604020202020204" pitchFamily="34" charset="0"/>
              </a:rPr>
              <a:t> Elevate Energy</a:t>
            </a:r>
            <a:endParaRPr lang="en-US" sz="1100" kern="1200">
              <a:solidFill>
                <a:srgbClr val="81888F"/>
              </a:solidFill>
              <a:latin typeface="+mn-lt"/>
              <a:ea typeface="+mn-ea"/>
              <a:cs typeface="Arial" panose="020B0604020202020204" pitchFamily="34" charset="0"/>
            </a:endParaRPr>
          </a:p>
        </p:txBody>
      </p:sp>
      <p:sp>
        <p:nvSpPr>
          <p:cNvPr id="8" name="Title 1">
            <a:extLst>
              <a:ext uri="{FF2B5EF4-FFF2-40B4-BE49-F238E27FC236}">
                <a16:creationId xmlns:a16="http://schemas.microsoft.com/office/drawing/2014/main" id="{1B38940B-710E-44B8-B4DA-972D04446668}"/>
              </a:ext>
            </a:extLst>
          </p:cNvPr>
          <p:cNvSpPr>
            <a:spLocks noGrp="1"/>
          </p:cNvSpPr>
          <p:nvPr>
            <p:ph type="ctrTitle" hasCustomPrompt="1"/>
          </p:nvPr>
        </p:nvSpPr>
        <p:spPr>
          <a:xfrm>
            <a:off x="0" y="1"/>
            <a:ext cx="12191999" cy="3320142"/>
          </a:xfrm>
          <a:prstGeom prst="rect">
            <a:avLst/>
          </a:prstGeom>
        </p:spPr>
        <p:txBody>
          <a:bodyPr lIns="731520" tIns="731520" rIns="731520" bIns="548640" anchor="b">
            <a:noAutofit/>
          </a:bodyPr>
          <a:lstStyle>
            <a:lvl1pPr algn="l">
              <a:defRPr sz="4400" b="1">
                <a:solidFill>
                  <a:schemeClr val="bg1"/>
                </a:solidFill>
                <a:latin typeface="Calibri" panose="020F0502020204030204" pitchFamily="34" charset="0"/>
                <a:cs typeface="Calibri" panose="020F0502020204030204" pitchFamily="34" charset="0"/>
              </a:defRPr>
            </a:lvl1pPr>
          </a:lstStyle>
          <a:p>
            <a:r>
              <a:rPr lang="en-US"/>
              <a:t>Click to edit H1 Cover title style</a:t>
            </a:r>
          </a:p>
        </p:txBody>
      </p:sp>
      <p:sp>
        <p:nvSpPr>
          <p:cNvPr id="10" name="Subtitle 2">
            <a:extLst>
              <a:ext uri="{FF2B5EF4-FFF2-40B4-BE49-F238E27FC236}">
                <a16:creationId xmlns:a16="http://schemas.microsoft.com/office/drawing/2014/main" id="{C8A9ACD5-BB54-44AF-B8DF-79B4CAE52353}"/>
              </a:ext>
            </a:extLst>
          </p:cNvPr>
          <p:cNvSpPr>
            <a:spLocks noGrp="1"/>
          </p:cNvSpPr>
          <p:nvPr>
            <p:ph type="subTitle" idx="1" hasCustomPrompt="1"/>
          </p:nvPr>
        </p:nvSpPr>
        <p:spPr>
          <a:xfrm>
            <a:off x="-1" y="3352801"/>
            <a:ext cx="12191999" cy="1820096"/>
          </a:xfrm>
        </p:spPr>
        <p:txBody>
          <a:bodyPr lIns="731520" tIns="0" rIns="731520" bIns="731520">
            <a:noAutofit/>
          </a:bodyPr>
          <a:lstStyle>
            <a:lvl1pPr marL="0" indent="0" algn="l">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cover slide subtitle style two lines of content can go here</a:t>
            </a:r>
          </a:p>
        </p:txBody>
      </p:sp>
      <p:pic>
        <p:nvPicPr>
          <p:cNvPr id="2" name="Graphic 1">
            <a:extLst>
              <a:ext uri="{FF2B5EF4-FFF2-40B4-BE49-F238E27FC236}">
                <a16:creationId xmlns:a16="http://schemas.microsoft.com/office/drawing/2014/main" id="{8B55088B-5506-45EC-B03B-75961E3687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0621" y="5307343"/>
            <a:ext cx="1115801" cy="1240418"/>
          </a:xfrm>
          <a:prstGeom prst="rect">
            <a:avLst/>
          </a:prstGeom>
        </p:spPr>
      </p:pic>
    </p:spTree>
    <p:extLst>
      <p:ext uri="{BB962C8B-B14F-4D97-AF65-F5344CB8AC3E}">
        <p14:creationId xmlns:p14="http://schemas.microsoft.com/office/powerpoint/2010/main" val="563845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Content, and Phot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36" y="1108953"/>
            <a:ext cx="6298063" cy="4953917"/>
          </a:xfrm>
        </p:spPr>
        <p:txBody>
          <a:bodyPr lIns="731520" tIns="457200" rIns="731520" bIns="731520">
            <a:noAutofit/>
          </a:bodyPr>
          <a:lstStyle>
            <a:lvl1pPr>
              <a:buClr>
                <a:srgbClr val="FFB901"/>
              </a:buClr>
              <a:defRPr/>
            </a:lvl1pPr>
            <a:lvl2pPr>
              <a:buClr>
                <a:srgbClr val="FFB901"/>
              </a:buClr>
              <a:defRPr/>
            </a:lvl2pPr>
            <a:lvl3pPr>
              <a:buClr>
                <a:srgbClr val="FFB901"/>
              </a:buClr>
              <a:defRPr/>
            </a:lvl3pPr>
            <a:lvl4pPr>
              <a:buClr>
                <a:srgbClr val="FFB901"/>
              </a:buClr>
              <a:defRPr/>
            </a:lvl4pPr>
            <a:lvl5pPr>
              <a:buClr>
                <a:srgbClr val="FFB901"/>
              </a:buClr>
              <a:defRPr/>
            </a:lvl5pPr>
          </a:lstStyle>
          <a:p>
            <a:r>
              <a:rPr lang="en-US"/>
              <a:t>Long form content can be added here</a:t>
            </a:r>
          </a:p>
          <a:p>
            <a:pPr lvl="1"/>
            <a:r>
              <a:rPr lang="en-US"/>
              <a:t>Can be bulleted form or paragraph</a:t>
            </a:r>
          </a:p>
          <a:p>
            <a:r>
              <a:rPr lang="en-US"/>
              <a:t>Keep content brief</a:t>
            </a:r>
          </a:p>
          <a:p>
            <a:r>
              <a:rPr lang="en-US"/>
              <a:t>Container and Text should not resize</a:t>
            </a:r>
          </a:p>
        </p:txBody>
      </p:sp>
      <p:sp>
        <p:nvSpPr>
          <p:cNvPr id="8" name="Rectangle 7">
            <a:extLst>
              <a:ext uri="{FF2B5EF4-FFF2-40B4-BE49-F238E27FC236}">
                <a16:creationId xmlns:a16="http://schemas.microsoft.com/office/drawing/2014/main" id="{EDCD075A-BDD9-4EC9-BB9B-F90B6FDE6928}"/>
              </a:ext>
            </a:extLst>
          </p:cNvPr>
          <p:cNvSpPr/>
          <p:nvPr userDrawn="1"/>
        </p:nvSpPr>
        <p:spPr>
          <a:xfrm>
            <a:off x="0" y="1"/>
            <a:ext cx="12192000" cy="1108953"/>
          </a:xfrm>
          <a:prstGeom prst="rect">
            <a:avLst/>
          </a:prstGeom>
          <a:solidFill>
            <a:srgbClr val="FFB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 y="0"/>
            <a:ext cx="10566401" cy="1108952"/>
          </a:xfrm>
          <a:prstGeom prst="rect">
            <a:avLst/>
          </a:prstGeom>
        </p:spPr>
        <p:txBody>
          <a:bodyPr lIns="731520" tIns="0" rIns="731520" bIns="0">
            <a:noAutofit/>
          </a:bodyPr>
          <a:lstStyle>
            <a:lvl1pPr>
              <a:defRPr sz="3000" b="1">
                <a:solidFill>
                  <a:schemeClr val="bg1"/>
                </a:solidFill>
                <a:latin typeface="+mj-lt"/>
              </a:defRPr>
            </a:lvl1pPr>
          </a:lstStyle>
          <a:p>
            <a:r>
              <a:rPr lang="en-US"/>
              <a:t>Click to edit Master title style</a:t>
            </a:r>
          </a:p>
        </p:txBody>
      </p:sp>
      <p:sp>
        <p:nvSpPr>
          <p:cNvPr id="9" name="Content Placeholder 2">
            <a:extLst>
              <a:ext uri="{FF2B5EF4-FFF2-40B4-BE49-F238E27FC236}">
                <a16:creationId xmlns:a16="http://schemas.microsoft.com/office/drawing/2014/main" id="{361ED261-674D-42AD-98B3-798BD770EC6A}"/>
              </a:ext>
            </a:extLst>
          </p:cNvPr>
          <p:cNvSpPr>
            <a:spLocks noGrp="1"/>
          </p:cNvSpPr>
          <p:nvPr>
            <p:ph idx="13" hasCustomPrompt="1"/>
          </p:nvPr>
        </p:nvSpPr>
        <p:spPr>
          <a:xfrm>
            <a:off x="6299199" y="1635369"/>
            <a:ext cx="4914901" cy="4427500"/>
          </a:xfrm>
          <a:solidFill>
            <a:schemeClr val="bg1">
              <a:lumMod val="95000"/>
            </a:schemeClr>
          </a:solidFill>
          <a:ln>
            <a:noFill/>
          </a:ln>
        </p:spPr>
        <p:txBody>
          <a:bodyPr lIns="731520" tIns="457200" rIns="731520" bIns="731520">
            <a:noAutofit/>
          </a:bodyPr>
          <a:lstStyle>
            <a:lvl1pPr marL="0" marR="0" indent="0" algn="ctr" defTabSz="914400" rtl="0" eaLnBrk="1" fontAlgn="auto" latinLnBrk="0" hangingPunct="1">
              <a:lnSpc>
                <a:spcPct val="90000"/>
              </a:lnSpc>
              <a:spcBef>
                <a:spcPts val="1000"/>
              </a:spcBef>
              <a:spcAft>
                <a:spcPts val="0"/>
              </a:spcAft>
              <a:buClr>
                <a:srgbClr val="FFB901"/>
              </a:buClr>
              <a:buSzTx/>
              <a:buFont typeface="Arial" panose="020B0604020202020204" pitchFamily="34" charset="0"/>
              <a:buNone/>
              <a:tabLst/>
              <a:defRPr/>
            </a:lvl1pPr>
            <a:lvl2pPr>
              <a:buClr>
                <a:srgbClr val="FFB901"/>
              </a:buClr>
              <a:defRPr/>
            </a:lvl2pPr>
            <a:lvl3pPr>
              <a:buClr>
                <a:srgbClr val="FFB901"/>
              </a:buClr>
              <a:defRPr/>
            </a:lvl3pPr>
            <a:lvl4pPr>
              <a:buClr>
                <a:srgbClr val="FFB901"/>
              </a:buClr>
              <a:defRPr/>
            </a:lvl4pPr>
            <a:lvl5pPr>
              <a:buClr>
                <a:srgbClr val="FFB901"/>
              </a:buClr>
              <a:defRPr/>
            </a:lvl5pPr>
          </a:lstStyle>
          <a:p>
            <a:pPr marL="0" marR="0" lvl="0" indent="0" algn="ctr" defTabSz="914400" rtl="0" eaLnBrk="1" fontAlgn="auto" latinLnBrk="0" hangingPunct="1">
              <a:lnSpc>
                <a:spcPct val="90000"/>
              </a:lnSpc>
              <a:spcBef>
                <a:spcPts val="1000"/>
              </a:spcBef>
              <a:spcAft>
                <a:spcPts val="0"/>
              </a:spcAft>
              <a:buClr>
                <a:srgbClr val="FFB901"/>
              </a:buClr>
              <a:buSzTx/>
              <a:buFont typeface="Arial" panose="020B0604020202020204" pitchFamily="34" charset="0"/>
              <a:buNone/>
              <a:tabLst/>
              <a:defRPr/>
            </a:pPr>
            <a:r>
              <a:rPr lang="en-US"/>
              <a:t>Use this space for a photo or graphic </a:t>
            </a:r>
          </a:p>
          <a:p>
            <a:pPr lvl="0"/>
            <a:r>
              <a:rPr lang="en-US"/>
              <a:t> </a:t>
            </a:r>
          </a:p>
        </p:txBody>
      </p:sp>
      <p:sp>
        <p:nvSpPr>
          <p:cNvPr id="12" name="Slide Number Placeholder 5">
            <a:extLst>
              <a:ext uri="{FF2B5EF4-FFF2-40B4-BE49-F238E27FC236}">
                <a16:creationId xmlns:a16="http://schemas.microsoft.com/office/drawing/2014/main" id="{61D2B95E-345E-4AF1-B589-4609A5872E82}"/>
              </a:ext>
            </a:extLst>
          </p:cNvPr>
          <p:cNvSpPr txBox="1">
            <a:spLocks/>
          </p:cNvSpPr>
          <p:nvPr userDrawn="1"/>
        </p:nvSpPr>
        <p:spPr>
          <a:xfrm>
            <a:off x="9447661" y="6415607"/>
            <a:ext cx="1766439" cy="446276"/>
          </a:xfrm>
          <a:prstGeom prst="rect">
            <a:avLst/>
          </a:prstGeom>
        </p:spPr>
        <p:txBody>
          <a:bodyPr lIns="0" tIns="0" rIns="0" bIns="274320"/>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EB7B6B4-04F9-40E4-A31D-7C137F5BF82E}" type="slidenum">
              <a:rPr lang="en-US" sz="1100" smtClean="0"/>
              <a:pPr/>
              <a:t>‹#›</a:t>
            </a:fld>
            <a:endParaRPr lang="en-US" sz="1100"/>
          </a:p>
        </p:txBody>
      </p:sp>
      <p:sp>
        <p:nvSpPr>
          <p:cNvPr id="10" name="TextBox 9">
            <a:extLst>
              <a:ext uri="{FF2B5EF4-FFF2-40B4-BE49-F238E27FC236}">
                <a16:creationId xmlns:a16="http://schemas.microsoft.com/office/drawing/2014/main" id="{E7538433-A1E8-4487-98EF-E366DEA7CE84}"/>
              </a:ext>
            </a:extLst>
          </p:cNvPr>
          <p:cNvSpPr txBox="1"/>
          <p:nvPr userDrawn="1"/>
        </p:nvSpPr>
        <p:spPr>
          <a:xfrm>
            <a:off x="1" y="6404504"/>
            <a:ext cx="2744339" cy="446276"/>
          </a:xfrm>
          <a:prstGeom prst="rect">
            <a:avLst/>
          </a:prstGeom>
          <a:noFill/>
        </p:spPr>
        <p:txBody>
          <a:bodyPr wrap="square" lIns="731520" tIns="0" rIns="0" bIns="274320" rtlCol="0">
            <a:spAutoFit/>
          </a:bodyPr>
          <a:lstStyle/>
          <a:p>
            <a:pPr algn="l"/>
            <a:r>
              <a:rPr lang="en-US" sz="1100" kern="1200">
                <a:solidFill>
                  <a:srgbClr val="81888F"/>
                </a:solidFill>
                <a:latin typeface="+mn-lt"/>
                <a:ea typeface="+mn-ea"/>
                <a:cs typeface="Arial" panose="020B0604020202020204" pitchFamily="34" charset="0"/>
              </a:rPr>
              <a:t>©2020</a:t>
            </a:r>
            <a:r>
              <a:rPr lang="en-US" sz="1100" kern="1200" baseline="0">
                <a:solidFill>
                  <a:srgbClr val="81888F"/>
                </a:solidFill>
                <a:latin typeface="+mn-lt"/>
                <a:ea typeface="+mn-ea"/>
                <a:cs typeface="Arial" panose="020B0604020202020204" pitchFamily="34" charset="0"/>
              </a:rPr>
              <a:t> Elevate Energy</a:t>
            </a:r>
            <a:endParaRPr lang="en-US" sz="1100" kern="1200">
              <a:solidFill>
                <a:srgbClr val="81888F"/>
              </a:solidFill>
              <a:latin typeface="+mn-lt"/>
              <a:ea typeface="+mn-ea"/>
              <a:cs typeface="Arial" panose="020B0604020202020204" pitchFamily="34" charset="0"/>
            </a:endParaRPr>
          </a:p>
        </p:txBody>
      </p:sp>
    </p:spTree>
    <p:extLst>
      <p:ext uri="{BB962C8B-B14F-4D97-AF65-F5344CB8AC3E}">
        <p14:creationId xmlns:p14="http://schemas.microsoft.com/office/powerpoint/2010/main" val="4196081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ontac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2174438-6C35-4983-911B-56C2ED7CC24F}"/>
              </a:ext>
            </a:extLst>
          </p:cNvPr>
          <p:cNvSpPr txBox="1"/>
          <p:nvPr userDrawn="1"/>
        </p:nvSpPr>
        <p:spPr>
          <a:xfrm>
            <a:off x="0" y="4276019"/>
            <a:ext cx="6642101" cy="1815882"/>
          </a:xfrm>
          <a:prstGeom prst="rect">
            <a:avLst/>
          </a:prstGeom>
          <a:noFill/>
        </p:spPr>
        <p:txBody>
          <a:bodyPr wrap="square" lIns="1280160" rtlCol="0">
            <a:spAutoFit/>
          </a:bodyPr>
          <a:lstStyle/>
          <a:p>
            <a:r>
              <a:rPr lang="en-US" sz="2800"/>
              <a:t>ElevateEnergy.org</a:t>
            </a:r>
          </a:p>
          <a:p>
            <a:r>
              <a:rPr lang="en-US" sz="2800"/>
              <a:t>info@ElevateEnergy.org</a:t>
            </a:r>
          </a:p>
          <a:p>
            <a:r>
              <a:rPr lang="en-US" sz="2800"/>
              <a:t>@</a:t>
            </a:r>
            <a:r>
              <a:rPr lang="en-US" sz="2800" err="1"/>
              <a:t>ElevateEnergyNP</a:t>
            </a:r>
            <a:endParaRPr lang="en-US" sz="2800"/>
          </a:p>
          <a:p>
            <a:r>
              <a:rPr lang="en-US" sz="2800"/>
              <a:t>@</a:t>
            </a:r>
            <a:r>
              <a:rPr lang="en-US" sz="2800" err="1"/>
              <a:t>Elevate_Energy</a:t>
            </a:r>
            <a:endParaRPr lang="en-US" sz="2800"/>
          </a:p>
        </p:txBody>
      </p:sp>
      <p:sp>
        <p:nvSpPr>
          <p:cNvPr id="3" name="Rectangle 2">
            <a:extLst>
              <a:ext uri="{FF2B5EF4-FFF2-40B4-BE49-F238E27FC236}">
                <a16:creationId xmlns:a16="http://schemas.microsoft.com/office/drawing/2014/main" id="{C9621617-A9CB-4EA5-B93F-3DF58BB997C9}"/>
              </a:ext>
            </a:extLst>
          </p:cNvPr>
          <p:cNvSpPr/>
          <p:nvPr userDrawn="1"/>
        </p:nvSpPr>
        <p:spPr>
          <a:xfrm>
            <a:off x="0" y="1"/>
            <a:ext cx="12192000" cy="1108953"/>
          </a:xfrm>
          <a:prstGeom prst="rect">
            <a:avLst/>
          </a:prstGeom>
          <a:solidFill>
            <a:srgbClr val="FFB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a:extLst>
              <a:ext uri="{FF2B5EF4-FFF2-40B4-BE49-F238E27FC236}">
                <a16:creationId xmlns:a16="http://schemas.microsoft.com/office/drawing/2014/main" id="{2AF72E9E-178A-4F1D-9B40-7311D4F75C00}"/>
              </a:ext>
            </a:extLst>
          </p:cNvPr>
          <p:cNvSpPr>
            <a:spLocks noGrp="1"/>
          </p:cNvSpPr>
          <p:nvPr>
            <p:ph type="title"/>
          </p:nvPr>
        </p:nvSpPr>
        <p:spPr>
          <a:xfrm>
            <a:off x="0" y="0"/>
            <a:ext cx="12190861" cy="1108952"/>
          </a:xfrm>
          <a:prstGeom prst="rect">
            <a:avLst/>
          </a:prstGeom>
        </p:spPr>
        <p:txBody>
          <a:bodyPr lIns="731520" tIns="0" rIns="731520" bIns="0">
            <a:noAutofit/>
          </a:bodyPr>
          <a:lstStyle>
            <a:lvl1pPr>
              <a:defRPr sz="3000" b="1">
                <a:solidFill>
                  <a:schemeClr val="bg1"/>
                </a:solidFill>
                <a:latin typeface="+mj-lt"/>
              </a:defRPr>
            </a:lvl1pPr>
          </a:lstStyle>
          <a:p>
            <a:r>
              <a:rPr lang="en-US"/>
              <a:t>Click to edit Master title style</a:t>
            </a:r>
          </a:p>
        </p:txBody>
      </p:sp>
      <p:sp>
        <p:nvSpPr>
          <p:cNvPr id="5" name="Slide Number Placeholder 5">
            <a:extLst>
              <a:ext uri="{FF2B5EF4-FFF2-40B4-BE49-F238E27FC236}">
                <a16:creationId xmlns:a16="http://schemas.microsoft.com/office/drawing/2014/main" id="{FF56E9D5-8193-4BAF-9417-6F5C5AE00B14}"/>
              </a:ext>
            </a:extLst>
          </p:cNvPr>
          <p:cNvSpPr txBox="1">
            <a:spLocks/>
          </p:cNvSpPr>
          <p:nvPr userDrawn="1"/>
        </p:nvSpPr>
        <p:spPr>
          <a:xfrm>
            <a:off x="9447661" y="6415607"/>
            <a:ext cx="1766439" cy="446276"/>
          </a:xfrm>
          <a:prstGeom prst="rect">
            <a:avLst/>
          </a:prstGeom>
        </p:spPr>
        <p:txBody>
          <a:bodyPr lIns="0" tIns="0" rIns="0" bIns="274320"/>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EB7B6B4-04F9-40E4-A31D-7C137F5BF82E}" type="slidenum">
              <a:rPr lang="en-US" sz="1100" smtClean="0"/>
              <a:pPr/>
              <a:t>‹#›</a:t>
            </a:fld>
            <a:endParaRPr lang="en-US" sz="1100"/>
          </a:p>
        </p:txBody>
      </p:sp>
      <p:sp>
        <p:nvSpPr>
          <p:cNvPr id="6" name="TextBox 5">
            <a:extLst>
              <a:ext uri="{FF2B5EF4-FFF2-40B4-BE49-F238E27FC236}">
                <a16:creationId xmlns:a16="http://schemas.microsoft.com/office/drawing/2014/main" id="{B4C4BD92-13E6-4EC4-9030-9AEFD5328987}"/>
              </a:ext>
            </a:extLst>
          </p:cNvPr>
          <p:cNvSpPr txBox="1"/>
          <p:nvPr userDrawn="1"/>
        </p:nvSpPr>
        <p:spPr>
          <a:xfrm>
            <a:off x="1" y="6404504"/>
            <a:ext cx="2744339" cy="446276"/>
          </a:xfrm>
          <a:prstGeom prst="rect">
            <a:avLst/>
          </a:prstGeom>
          <a:noFill/>
        </p:spPr>
        <p:txBody>
          <a:bodyPr wrap="square" lIns="731520" tIns="0" rIns="0" bIns="274320" rtlCol="0">
            <a:spAutoFit/>
          </a:bodyPr>
          <a:lstStyle/>
          <a:p>
            <a:pPr algn="l"/>
            <a:r>
              <a:rPr lang="en-US" sz="1100" kern="1200">
                <a:solidFill>
                  <a:srgbClr val="81888F"/>
                </a:solidFill>
                <a:latin typeface="+mn-lt"/>
                <a:ea typeface="+mn-ea"/>
                <a:cs typeface="Arial" panose="020B0604020202020204" pitchFamily="34" charset="0"/>
              </a:rPr>
              <a:t>©2020</a:t>
            </a:r>
            <a:r>
              <a:rPr lang="en-US" sz="1100" kern="1200" baseline="0">
                <a:solidFill>
                  <a:srgbClr val="81888F"/>
                </a:solidFill>
                <a:latin typeface="+mn-lt"/>
                <a:ea typeface="+mn-ea"/>
                <a:cs typeface="Arial" panose="020B0604020202020204" pitchFamily="34" charset="0"/>
              </a:rPr>
              <a:t> Elevate Energy</a:t>
            </a:r>
            <a:endParaRPr lang="en-US" sz="1100" kern="1200">
              <a:solidFill>
                <a:srgbClr val="81888F"/>
              </a:solidFill>
              <a:latin typeface="+mn-lt"/>
              <a:ea typeface="+mn-ea"/>
              <a:cs typeface="Arial" panose="020B0604020202020204" pitchFamily="34" charset="0"/>
            </a:endParaRPr>
          </a:p>
        </p:txBody>
      </p:sp>
      <p:pic>
        <p:nvPicPr>
          <p:cNvPr id="14" name="Graphic 13">
            <a:extLst>
              <a:ext uri="{FF2B5EF4-FFF2-40B4-BE49-F238E27FC236}">
                <a16:creationId xmlns:a16="http://schemas.microsoft.com/office/drawing/2014/main" id="{51D6BC60-1FBC-4FB3-88B2-A58C68D76D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2003" y="4382991"/>
            <a:ext cx="449444" cy="1629234"/>
          </a:xfrm>
          <a:prstGeom prst="rect">
            <a:avLst/>
          </a:prstGeom>
        </p:spPr>
      </p:pic>
      <p:sp>
        <p:nvSpPr>
          <p:cNvPr id="15" name="Content Placeholder 2">
            <a:extLst>
              <a:ext uri="{FF2B5EF4-FFF2-40B4-BE49-F238E27FC236}">
                <a16:creationId xmlns:a16="http://schemas.microsoft.com/office/drawing/2014/main" id="{4D3126E6-9F6A-4E83-955B-D08BEBF113F7}"/>
              </a:ext>
            </a:extLst>
          </p:cNvPr>
          <p:cNvSpPr>
            <a:spLocks noGrp="1"/>
          </p:cNvSpPr>
          <p:nvPr>
            <p:ph idx="10" hasCustomPrompt="1"/>
          </p:nvPr>
        </p:nvSpPr>
        <p:spPr>
          <a:xfrm>
            <a:off x="1136" y="1108953"/>
            <a:ext cx="12190863" cy="2778679"/>
          </a:xfrm>
        </p:spPr>
        <p:txBody>
          <a:bodyPr lIns="731520" tIns="457200" rIns="731520" bIns="731520">
            <a:noAutofit/>
          </a:bodyPr>
          <a:lstStyle>
            <a:lvl1pPr marL="457200" indent="-457200">
              <a:buClr>
                <a:srgbClr val="FFB901"/>
              </a:buClr>
              <a:buFont typeface="Arial" panose="020B0604020202020204" pitchFamily="34" charset="0"/>
              <a:buChar char="•"/>
              <a:defRPr u="none"/>
            </a:lvl1pPr>
            <a:lvl2pPr>
              <a:buClr>
                <a:srgbClr val="FFB901"/>
              </a:buClr>
              <a:defRPr/>
            </a:lvl2pPr>
            <a:lvl3pPr>
              <a:buClr>
                <a:srgbClr val="FFB901"/>
              </a:buClr>
              <a:defRPr/>
            </a:lvl3pPr>
            <a:lvl4pPr>
              <a:buClr>
                <a:srgbClr val="FFB901"/>
              </a:buClr>
              <a:defRPr/>
            </a:lvl4pPr>
            <a:lvl5pPr>
              <a:buClr>
                <a:srgbClr val="FFB901"/>
              </a:buClr>
              <a:defRPr/>
            </a:lvl5pPr>
          </a:lstStyle>
          <a:p>
            <a:pPr marL="457200" indent="-457200">
              <a:buFont typeface="Arial" panose="020B0604020202020204" pitchFamily="34" charset="0"/>
              <a:buChar char="•"/>
            </a:pPr>
            <a:r>
              <a:rPr lang="en-US" sz="2800"/>
              <a:t>Contact information</a:t>
            </a:r>
          </a:p>
        </p:txBody>
      </p:sp>
    </p:spTree>
    <p:extLst>
      <p:ext uri="{BB962C8B-B14F-4D97-AF65-F5344CB8AC3E}">
        <p14:creationId xmlns:p14="http://schemas.microsoft.com/office/powerpoint/2010/main" val="2384102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10" name="Rectangle 9"/>
          <p:cNvSpPr/>
          <p:nvPr userDrawn="1"/>
        </p:nvSpPr>
        <p:spPr>
          <a:xfrm>
            <a:off x="0" y="0"/>
            <a:ext cx="12192000" cy="4800600"/>
          </a:xfrm>
          <a:prstGeom prst="rect">
            <a:avLst/>
          </a:prstGeom>
          <a:solidFill>
            <a:srgbClr val="466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914400" y="1600202"/>
            <a:ext cx="10363200" cy="1828799"/>
          </a:xfrm>
          <a:prstGeom prst="rect">
            <a:avLst/>
          </a:prstGeom>
        </p:spPr>
        <p:txBody>
          <a:bodyPr/>
          <a:lstStyle>
            <a:lvl1pPr>
              <a:defRPr>
                <a:solidFill>
                  <a:srgbClr val="FFB90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657600"/>
            <a:ext cx="8534400" cy="914400"/>
          </a:xfrm>
          <a:prstGeom prst="rect">
            <a:avLst/>
          </a:prstGeom>
        </p:spPr>
        <p:txBody>
          <a:bodyPr/>
          <a:lstStyle>
            <a:lvl1pPr marL="0" indent="0" algn="ctr">
              <a:buNone/>
              <a:defRPr sz="2400">
                <a:solidFill>
                  <a:srgbClr val="FFB90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Box 6"/>
          <p:cNvSpPr txBox="1"/>
          <p:nvPr userDrawn="1"/>
        </p:nvSpPr>
        <p:spPr>
          <a:xfrm>
            <a:off x="609600" y="6400800"/>
            <a:ext cx="3048000" cy="261610"/>
          </a:xfrm>
          <a:prstGeom prst="rect">
            <a:avLst/>
          </a:prstGeom>
          <a:noFill/>
        </p:spPr>
        <p:txBody>
          <a:bodyPr wrap="square" rtlCol="0">
            <a:spAutoFit/>
          </a:bodyPr>
          <a:lstStyle/>
          <a:p>
            <a:r>
              <a:rPr lang="en-US" sz="1100" dirty="0">
                <a:solidFill>
                  <a:srgbClr val="81888F"/>
                </a:solidFill>
                <a:latin typeface="+mj-lt"/>
                <a:cs typeface="Arial" panose="020B0604020202020204" pitchFamily="34" charset="0"/>
              </a:rPr>
              <a:t>©2015</a:t>
            </a:r>
            <a:r>
              <a:rPr lang="en-US" sz="1100" baseline="0" dirty="0">
                <a:solidFill>
                  <a:srgbClr val="81888F"/>
                </a:solidFill>
                <a:latin typeface="+mj-lt"/>
                <a:cs typeface="Arial" panose="020B0604020202020204" pitchFamily="34" charset="0"/>
              </a:rPr>
              <a:t> Elevate Energy</a:t>
            </a:r>
            <a:endParaRPr lang="en-US" sz="1100" dirty="0">
              <a:solidFill>
                <a:srgbClr val="81888F"/>
              </a:solidFill>
              <a:latin typeface="+mj-lt"/>
              <a:cs typeface="Arial" panose="020B0604020202020204" pitchFamily="34"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2944" y="5151496"/>
            <a:ext cx="7246112" cy="990224"/>
          </a:xfrm>
          <a:prstGeom prst="rect">
            <a:avLst/>
          </a:prstGeom>
        </p:spPr>
      </p:pic>
    </p:spTree>
    <p:extLst>
      <p:ext uri="{BB962C8B-B14F-4D97-AF65-F5344CB8AC3E}">
        <p14:creationId xmlns:p14="http://schemas.microsoft.com/office/powerpoint/2010/main" val="2891799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0"/>
            <a:ext cx="12192000" cy="4800600"/>
          </a:xfrm>
          <a:prstGeom prst="rect">
            <a:avLst/>
          </a:prstGeom>
          <a:solidFill>
            <a:srgbClr val="466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36632" y="1066800"/>
            <a:ext cx="6068969" cy="2057400"/>
          </a:xfrm>
          <a:prstGeom prst="rect">
            <a:avLst/>
          </a:prstGeom>
        </p:spPr>
        <p:txBody>
          <a:bodyPr/>
          <a:lstStyle>
            <a:lvl1pPr algn="l">
              <a:defRPr sz="3200">
                <a:solidFill>
                  <a:srgbClr val="FFB901"/>
                </a:solidFill>
              </a:defRPr>
            </a:lvl1pPr>
          </a:lstStyle>
          <a:p>
            <a:r>
              <a:rPr lang="en-US"/>
              <a:t>Click to edit Master title style</a:t>
            </a:r>
            <a:endParaRPr lang="en-US" dirty="0"/>
          </a:p>
        </p:txBody>
      </p:sp>
      <p:sp>
        <p:nvSpPr>
          <p:cNvPr id="3" name="Subtitle 2"/>
          <p:cNvSpPr>
            <a:spLocks noGrp="1"/>
          </p:cNvSpPr>
          <p:nvPr>
            <p:ph type="subTitle" idx="1"/>
          </p:nvPr>
        </p:nvSpPr>
        <p:spPr>
          <a:xfrm>
            <a:off x="650613" y="3429000"/>
            <a:ext cx="6071764" cy="685800"/>
          </a:xfrm>
          <a:prstGeom prst="rect">
            <a:avLst/>
          </a:prstGeom>
        </p:spPr>
        <p:txBody>
          <a:bodyPr/>
          <a:lstStyle>
            <a:lvl1pPr marL="0" indent="0" algn="l">
              <a:buNone/>
              <a:defRPr sz="1800">
                <a:solidFill>
                  <a:srgbClr val="FFB90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Box 6"/>
          <p:cNvSpPr txBox="1"/>
          <p:nvPr userDrawn="1"/>
        </p:nvSpPr>
        <p:spPr>
          <a:xfrm>
            <a:off x="609600" y="6400800"/>
            <a:ext cx="3048000" cy="261610"/>
          </a:xfrm>
          <a:prstGeom prst="rect">
            <a:avLst/>
          </a:prstGeom>
          <a:noFill/>
        </p:spPr>
        <p:txBody>
          <a:bodyPr wrap="square" rtlCol="0">
            <a:spAutoFit/>
          </a:bodyPr>
          <a:lstStyle/>
          <a:p>
            <a:r>
              <a:rPr lang="en-US" sz="1100" dirty="0">
                <a:solidFill>
                  <a:srgbClr val="81888F"/>
                </a:solidFill>
                <a:latin typeface="+mj-lt"/>
                <a:cs typeface="Arial" panose="020B0604020202020204" pitchFamily="34" charset="0"/>
              </a:rPr>
              <a:t>©2015</a:t>
            </a:r>
            <a:r>
              <a:rPr lang="en-US" sz="1100" baseline="0" dirty="0">
                <a:solidFill>
                  <a:srgbClr val="81888F"/>
                </a:solidFill>
                <a:latin typeface="+mj-lt"/>
                <a:cs typeface="Arial" panose="020B0604020202020204" pitchFamily="34" charset="0"/>
              </a:rPr>
              <a:t> Elevate Energy</a:t>
            </a:r>
            <a:endParaRPr lang="en-US" sz="1100" dirty="0">
              <a:solidFill>
                <a:srgbClr val="81888F"/>
              </a:solidFill>
              <a:latin typeface="+mj-lt"/>
              <a:cs typeface="Arial" panose="020B0604020202020204" pitchFamily="34"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2944" y="5151496"/>
            <a:ext cx="7246112" cy="990224"/>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565" r="19524"/>
          <a:stretch/>
        </p:blipFill>
        <p:spPr>
          <a:xfrm>
            <a:off x="7314213" y="-17755"/>
            <a:ext cx="4876800" cy="4800600"/>
          </a:xfrm>
          <a:prstGeom prst="rect">
            <a:avLst/>
          </a:prstGeom>
        </p:spPr>
      </p:pic>
      <p:cxnSp>
        <p:nvCxnSpPr>
          <p:cNvPr id="12" name="Straight Connector 11"/>
          <p:cNvCxnSpPr/>
          <p:nvPr userDrawn="1"/>
        </p:nvCxnSpPr>
        <p:spPr>
          <a:xfrm>
            <a:off x="0" y="4782845"/>
            <a:ext cx="12192000" cy="0"/>
          </a:xfrm>
          <a:prstGeom prst="line">
            <a:avLst/>
          </a:prstGeom>
          <a:ln w="28575">
            <a:solidFill>
              <a:srgbClr val="FFB9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254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2"/>
            <a:ext cx="10363200" cy="1828799"/>
          </a:xfrm>
          <a:prstGeom prst="rect">
            <a:avLst/>
          </a:prstGeom>
        </p:spPr>
        <p:txBody>
          <a:bodyPr/>
          <a:lstStyle>
            <a:lvl1pPr>
              <a:defRPr>
                <a:solidFill>
                  <a:srgbClr val="466E82"/>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657600"/>
            <a:ext cx="8534400" cy="914400"/>
          </a:xfrm>
          <a:prstGeom prst="rect">
            <a:avLst/>
          </a:prstGeom>
        </p:spPr>
        <p:txBody>
          <a:bodyPr/>
          <a:lstStyle>
            <a:lvl1pPr marL="0" indent="0" algn="ctr">
              <a:buNone/>
              <a:defRPr sz="2400">
                <a:solidFill>
                  <a:srgbClr val="81888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Box 6"/>
          <p:cNvSpPr txBox="1"/>
          <p:nvPr userDrawn="1"/>
        </p:nvSpPr>
        <p:spPr>
          <a:xfrm>
            <a:off x="609600" y="6400800"/>
            <a:ext cx="3048000" cy="261610"/>
          </a:xfrm>
          <a:prstGeom prst="rect">
            <a:avLst/>
          </a:prstGeom>
          <a:noFill/>
        </p:spPr>
        <p:txBody>
          <a:bodyPr wrap="square" rtlCol="0">
            <a:spAutoFit/>
          </a:bodyPr>
          <a:lstStyle/>
          <a:p>
            <a:r>
              <a:rPr lang="en-US" sz="1100" dirty="0">
                <a:solidFill>
                  <a:srgbClr val="81888F"/>
                </a:solidFill>
                <a:latin typeface="+mj-lt"/>
                <a:cs typeface="Arial" panose="020B0604020202020204" pitchFamily="34" charset="0"/>
              </a:rPr>
              <a:t>©2015</a:t>
            </a:r>
            <a:r>
              <a:rPr lang="en-US" sz="1100" baseline="0" dirty="0">
                <a:solidFill>
                  <a:srgbClr val="81888F"/>
                </a:solidFill>
                <a:latin typeface="+mj-lt"/>
                <a:cs typeface="Arial" panose="020B0604020202020204" pitchFamily="34" charset="0"/>
              </a:rPr>
              <a:t> Elevate Energy</a:t>
            </a:r>
            <a:endParaRPr lang="en-US" sz="1100" dirty="0">
              <a:solidFill>
                <a:srgbClr val="81888F"/>
              </a:solidFill>
              <a:latin typeface="+mj-lt"/>
              <a:cs typeface="Arial" panose="020B0604020202020204" pitchFamily="34"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8544" y="5334001"/>
            <a:ext cx="6534912" cy="893035"/>
          </a:xfrm>
          <a:prstGeom prst="rect">
            <a:avLst/>
          </a:prstGeom>
        </p:spPr>
      </p:pic>
    </p:spTree>
    <p:extLst>
      <p:ext uri="{BB962C8B-B14F-4D97-AF65-F5344CB8AC3E}">
        <p14:creationId xmlns:p14="http://schemas.microsoft.com/office/powerpoint/2010/main" val="3320491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0" name="Picture 2" descr="T:\01 Program Areas\Communications\1_resources\graphics\stock_photos_illustrations\buildings\multi_family_buildings\iStock_000007281868Medium.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32" t="8582" r="145" b="13868"/>
          <a:stretch/>
        </p:blipFill>
        <p:spPr bwMode="auto">
          <a:xfrm>
            <a:off x="0" y="1"/>
            <a:ext cx="12208771" cy="476634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04800" y="2743200"/>
            <a:ext cx="11582400" cy="1828800"/>
          </a:xfrm>
          <a:prstGeom prst="rect">
            <a:avLst/>
          </a:prstGeom>
          <a:solidFill>
            <a:srgbClr val="466E8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914400" y="2895600"/>
            <a:ext cx="10363200" cy="990600"/>
          </a:xfrm>
          <a:prstGeom prst="rect">
            <a:avLst/>
          </a:prstGeom>
        </p:spPr>
        <p:txBody>
          <a:bodyPr/>
          <a:lstStyle>
            <a:lvl1pPr>
              <a:defRPr sz="3200">
                <a:solidFill>
                  <a:srgbClr val="FFB90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4038600"/>
            <a:ext cx="8534400" cy="381000"/>
          </a:xfrm>
          <a:prstGeom prst="rect">
            <a:avLst/>
          </a:prstGeom>
        </p:spPr>
        <p:txBody>
          <a:bodyPr/>
          <a:lstStyle>
            <a:lvl1pPr marL="0" indent="0" algn="ctr">
              <a:buNone/>
              <a:defRPr sz="1800">
                <a:solidFill>
                  <a:srgbClr val="FFB90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Box 6"/>
          <p:cNvSpPr txBox="1"/>
          <p:nvPr userDrawn="1"/>
        </p:nvSpPr>
        <p:spPr>
          <a:xfrm>
            <a:off x="609600" y="6400800"/>
            <a:ext cx="3048000" cy="261610"/>
          </a:xfrm>
          <a:prstGeom prst="rect">
            <a:avLst/>
          </a:prstGeom>
          <a:noFill/>
        </p:spPr>
        <p:txBody>
          <a:bodyPr wrap="square" rtlCol="0">
            <a:spAutoFit/>
          </a:bodyPr>
          <a:lstStyle/>
          <a:p>
            <a:r>
              <a:rPr lang="en-US" sz="1100" dirty="0">
                <a:solidFill>
                  <a:srgbClr val="81888F"/>
                </a:solidFill>
                <a:latin typeface="+mj-lt"/>
                <a:cs typeface="Arial" panose="020B0604020202020204" pitchFamily="34" charset="0"/>
              </a:rPr>
              <a:t>©2015</a:t>
            </a:r>
            <a:r>
              <a:rPr lang="en-US" sz="1100" baseline="0" dirty="0">
                <a:solidFill>
                  <a:srgbClr val="81888F"/>
                </a:solidFill>
                <a:latin typeface="+mj-lt"/>
                <a:cs typeface="Arial" panose="020B0604020202020204" pitchFamily="34" charset="0"/>
              </a:rPr>
              <a:t> Elevate Energy</a:t>
            </a:r>
            <a:endParaRPr lang="en-US" sz="1100" dirty="0">
              <a:solidFill>
                <a:srgbClr val="81888F"/>
              </a:solidFill>
              <a:latin typeface="+mj-lt"/>
              <a:cs typeface="Arial" panose="020B0604020202020204"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46783" y="5334001"/>
            <a:ext cx="5539408" cy="893035"/>
          </a:xfrm>
          <a:prstGeom prst="rect">
            <a:avLst/>
          </a:prstGeom>
        </p:spPr>
      </p:pic>
    </p:spTree>
    <p:extLst>
      <p:ext uri="{BB962C8B-B14F-4D97-AF65-F5344CB8AC3E}">
        <p14:creationId xmlns:p14="http://schemas.microsoft.com/office/powerpoint/2010/main" val="3187430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27200" y="304800"/>
            <a:ext cx="9855200" cy="533400"/>
          </a:xfrm>
          <a:prstGeom prst="rect">
            <a:avLst/>
          </a:prstGeom>
        </p:spPr>
        <p:txBody>
          <a:bodyPr/>
          <a:lstStyle>
            <a:lvl1pPr algn="l">
              <a:defRPr sz="3000" b="1">
                <a:solidFill>
                  <a:srgbClr val="466E82"/>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371601"/>
            <a:ext cx="10972800" cy="4754563"/>
          </a:xfrm>
          <a:prstGeom prst="rect">
            <a:avLst/>
          </a:prstGeom>
        </p:spPr>
        <p:txBody>
          <a:bodyPr/>
          <a:lstStyle>
            <a:lvl1pPr marL="342900" indent="-342900">
              <a:buClr>
                <a:srgbClr val="FFB901"/>
              </a:buClr>
              <a:buFont typeface="Wingdings 2" panose="05020102010507070707" pitchFamily="18" charset="2"/>
              <a:buChar char=""/>
              <a:defRPr sz="2400"/>
            </a:lvl1pPr>
            <a:lvl2pPr marL="742950" indent="-285750">
              <a:buClr>
                <a:srgbClr val="FFB901"/>
              </a:buClr>
              <a:buFont typeface="Wingdings 2" panose="05020102010507070707" pitchFamily="18" charset="2"/>
              <a:buChar char=""/>
              <a:defRPr sz="2000"/>
            </a:lvl2pPr>
            <a:lvl3pPr marL="1143000" indent="-228600">
              <a:buClr>
                <a:srgbClr val="FFB901"/>
              </a:buClr>
              <a:buFont typeface="Wingdings 2" panose="05020102010507070707" pitchFamily="18" charset="2"/>
              <a:buChar char=""/>
              <a:defRPr sz="1800"/>
            </a:lvl3pPr>
            <a:lvl4pPr marL="1600200" indent="-228600">
              <a:buClr>
                <a:srgbClr val="FFB901"/>
              </a:buClr>
              <a:buFont typeface="Wingdings 2" panose="05020102010507070707" pitchFamily="18" charset="2"/>
              <a:buChar char=""/>
              <a:defRPr sz="1600"/>
            </a:lvl4pPr>
            <a:lvl5pPr marL="2057400" indent="-228600">
              <a:buClr>
                <a:srgbClr val="FFB901"/>
              </a:buClr>
              <a:buFont typeface="Wingdings 2" panose="05020102010507070707" pitchFamily="18"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CDB2A-06D5-4FDF-B654-C739C54AFDA0}" type="slidenum">
              <a:rPr lang="en-US" smtClean="0"/>
              <a:t>‹#›</a:t>
            </a:fld>
            <a:endParaRPr lang="en-US"/>
          </a:p>
        </p:txBody>
      </p:sp>
      <p:sp>
        <p:nvSpPr>
          <p:cNvPr id="8" name="TextBox 7"/>
          <p:cNvSpPr txBox="1"/>
          <p:nvPr userDrawn="1"/>
        </p:nvSpPr>
        <p:spPr>
          <a:xfrm>
            <a:off x="609600" y="6400800"/>
            <a:ext cx="3048000" cy="261610"/>
          </a:xfrm>
          <a:prstGeom prst="rect">
            <a:avLst/>
          </a:prstGeom>
          <a:noFill/>
        </p:spPr>
        <p:txBody>
          <a:bodyPr wrap="square" rtlCol="0">
            <a:spAutoFit/>
          </a:bodyPr>
          <a:lstStyle/>
          <a:p>
            <a:r>
              <a:rPr lang="en-US" sz="1100" dirty="0">
                <a:solidFill>
                  <a:srgbClr val="81888F"/>
                </a:solidFill>
                <a:latin typeface="+mj-lt"/>
                <a:cs typeface="Arial" panose="020B0604020202020204" pitchFamily="34" charset="0"/>
              </a:rPr>
              <a:t>©2015</a:t>
            </a:r>
            <a:r>
              <a:rPr lang="en-US" sz="1100" baseline="0" dirty="0">
                <a:solidFill>
                  <a:srgbClr val="81888F"/>
                </a:solidFill>
                <a:latin typeface="+mj-lt"/>
                <a:cs typeface="Arial" panose="020B0604020202020204" pitchFamily="34" charset="0"/>
              </a:rPr>
              <a:t> Elevate Energy</a:t>
            </a:r>
            <a:endParaRPr lang="en-US" sz="1100" dirty="0">
              <a:solidFill>
                <a:srgbClr val="81888F"/>
              </a:solidFill>
              <a:latin typeface="+mj-lt"/>
              <a:cs typeface="Arial" panose="020B0604020202020204" pitchFamily="34"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304800"/>
            <a:ext cx="821635" cy="548640"/>
          </a:xfrm>
          <a:prstGeom prst="rect">
            <a:avLst/>
          </a:prstGeom>
        </p:spPr>
      </p:pic>
      <p:cxnSp>
        <p:nvCxnSpPr>
          <p:cNvPr id="9" name="Straight Connector 8"/>
          <p:cNvCxnSpPr/>
          <p:nvPr userDrawn="1"/>
        </p:nvCxnSpPr>
        <p:spPr>
          <a:xfrm>
            <a:off x="1828800" y="838200"/>
            <a:ext cx="10363200" cy="0"/>
          </a:xfrm>
          <a:prstGeom prst="line">
            <a:avLst/>
          </a:prstGeom>
          <a:ln w="19050">
            <a:solidFill>
              <a:srgbClr val="FFB9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013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27200" y="304800"/>
            <a:ext cx="9855200" cy="533400"/>
          </a:xfrm>
          <a:prstGeom prst="rect">
            <a:avLst/>
          </a:prstGeom>
        </p:spPr>
        <p:txBody>
          <a:bodyPr/>
          <a:lstStyle>
            <a:lvl1pPr algn="l">
              <a:defRPr sz="3000" b="1">
                <a:solidFill>
                  <a:srgbClr val="466E82"/>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371601"/>
            <a:ext cx="6096000" cy="4754563"/>
          </a:xfrm>
          <a:prstGeom prst="rect">
            <a:avLst/>
          </a:prstGeom>
        </p:spPr>
        <p:txBody>
          <a:bodyPr/>
          <a:lstStyle>
            <a:lvl1pPr marL="342900" indent="-342900">
              <a:buClr>
                <a:srgbClr val="FFB901"/>
              </a:buClr>
              <a:buFont typeface="Wingdings 2" panose="05020102010507070707" pitchFamily="18" charset="2"/>
              <a:buChar char=""/>
              <a:defRPr sz="2400"/>
            </a:lvl1pPr>
            <a:lvl2pPr marL="742950" indent="-285750">
              <a:buClr>
                <a:srgbClr val="FFB901"/>
              </a:buClr>
              <a:buFont typeface="Wingdings 2" panose="05020102010507070707" pitchFamily="18" charset="2"/>
              <a:buChar char=""/>
              <a:defRPr sz="2000"/>
            </a:lvl2pPr>
            <a:lvl3pPr marL="1143000" indent="-228600">
              <a:buClr>
                <a:srgbClr val="FFB901"/>
              </a:buClr>
              <a:buFont typeface="Wingdings 2" panose="05020102010507070707" pitchFamily="18" charset="2"/>
              <a:buChar char=""/>
              <a:defRPr sz="1800"/>
            </a:lvl3pPr>
            <a:lvl4pPr marL="1600200" indent="-228600">
              <a:buClr>
                <a:srgbClr val="FFB901"/>
              </a:buClr>
              <a:buFont typeface="Wingdings 2" panose="05020102010507070707" pitchFamily="18" charset="2"/>
              <a:buChar char=""/>
              <a:defRPr sz="1600"/>
            </a:lvl4pPr>
            <a:lvl5pPr marL="2057400" indent="-228600">
              <a:buClr>
                <a:srgbClr val="FFB901"/>
              </a:buClr>
              <a:buFont typeface="Wingdings 2" panose="05020102010507070707" pitchFamily="18"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CDB2A-06D5-4FDF-B654-C739C54AFDA0}" type="slidenum">
              <a:rPr lang="en-US" smtClean="0"/>
              <a:t>‹#›</a:t>
            </a:fld>
            <a:endParaRPr lang="en-US"/>
          </a:p>
        </p:txBody>
      </p:sp>
      <p:sp>
        <p:nvSpPr>
          <p:cNvPr id="8" name="TextBox 7"/>
          <p:cNvSpPr txBox="1"/>
          <p:nvPr userDrawn="1"/>
        </p:nvSpPr>
        <p:spPr>
          <a:xfrm>
            <a:off x="609600" y="6400800"/>
            <a:ext cx="3048000" cy="261610"/>
          </a:xfrm>
          <a:prstGeom prst="rect">
            <a:avLst/>
          </a:prstGeom>
          <a:noFill/>
        </p:spPr>
        <p:txBody>
          <a:bodyPr wrap="square" rtlCol="0">
            <a:spAutoFit/>
          </a:bodyPr>
          <a:lstStyle/>
          <a:p>
            <a:r>
              <a:rPr lang="en-US" sz="1100" dirty="0">
                <a:solidFill>
                  <a:srgbClr val="81888F"/>
                </a:solidFill>
                <a:latin typeface="+mj-lt"/>
                <a:cs typeface="Arial" panose="020B0604020202020204" pitchFamily="34" charset="0"/>
              </a:rPr>
              <a:t>©2015</a:t>
            </a:r>
            <a:r>
              <a:rPr lang="en-US" sz="1100" baseline="0" dirty="0">
                <a:solidFill>
                  <a:srgbClr val="81888F"/>
                </a:solidFill>
                <a:latin typeface="+mj-lt"/>
                <a:cs typeface="Arial" panose="020B0604020202020204" pitchFamily="34" charset="0"/>
              </a:rPr>
              <a:t> Elevate Energy</a:t>
            </a:r>
            <a:endParaRPr lang="en-US" sz="1100" dirty="0">
              <a:solidFill>
                <a:srgbClr val="81888F"/>
              </a:solidFill>
              <a:latin typeface="+mj-lt"/>
              <a:cs typeface="Arial" panose="020B0604020202020204" pitchFamily="34"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304800"/>
            <a:ext cx="768626" cy="548640"/>
          </a:xfrm>
          <a:prstGeom prst="rect">
            <a:avLst/>
          </a:prstGeom>
        </p:spPr>
      </p:pic>
      <p:cxnSp>
        <p:nvCxnSpPr>
          <p:cNvPr id="9" name="Straight Connector 8"/>
          <p:cNvCxnSpPr/>
          <p:nvPr userDrawn="1"/>
        </p:nvCxnSpPr>
        <p:spPr>
          <a:xfrm>
            <a:off x="1828800" y="838200"/>
            <a:ext cx="10363200" cy="0"/>
          </a:xfrm>
          <a:prstGeom prst="line">
            <a:avLst/>
          </a:prstGeom>
          <a:ln w="19050">
            <a:solidFill>
              <a:srgbClr val="FFB901"/>
            </a:solidFill>
          </a:ln>
        </p:spPr>
        <p:style>
          <a:lnRef idx="1">
            <a:schemeClr val="accent1"/>
          </a:lnRef>
          <a:fillRef idx="0">
            <a:schemeClr val="accent1"/>
          </a:fillRef>
          <a:effectRef idx="0">
            <a:schemeClr val="accent1"/>
          </a:effectRef>
          <a:fontRef idx="minor">
            <a:schemeClr val="tx1"/>
          </a:fontRef>
        </p:style>
      </p:cxnSp>
      <p:pic>
        <p:nvPicPr>
          <p:cNvPr id="10" name="Picture 2" descr="T:\01 Program Areas\Communications\1_resources\graphics\stock_photos_illustrations\buildings\multi_family_buildings\building_smaller01.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2843" t="1678" r="1437" b="1971"/>
          <a:stretch/>
        </p:blipFill>
        <p:spPr bwMode="auto">
          <a:xfrm>
            <a:off x="7315200" y="1371601"/>
            <a:ext cx="4267200" cy="4793711"/>
          </a:xfrm>
          <a:prstGeom prst="rect">
            <a:avLst/>
          </a:prstGeom>
          <a:noFill/>
          <a:ln w="12700">
            <a:solidFill>
              <a:srgbClr val="81888F"/>
            </a:solidFill>
          </a:ln>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a:xfrm>
            <a:off x="7823200" y="1645921"/>
            <a:ext cx="3251200" cy="3416320"/>
          </a:xfrm>
          <a:prstGeom prst="rect">
            <a:avLst/>
          </a:prstGeom>
          <a:noFill/>
        </p:spPr>
        <p:txBody>
          <a:bodyPr wrap="square" rtlCol="0">
            <a:spAutoFit/>
          </a:bodyPr>
          <a:lstStyle/>
          <a:p>
            <a:r>
              <a:rPr lang="en-US" sz="1800" dirty="0"/>
              <a:t>Placeholder image. Use to guide size and position on slide. </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p:txBody>
      </p:sp>
    </p:spTree>
    <p:extLst>
      <p:ext uri="{BB962C8B-B14F-4D97-AF65-F5344CB8AC3E}">
        <p14:creationId xmlns:p14="http://schemas.microsoft.com/office/powerpoint/2010/main" val="4170165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27200" y="304800"/>
            <a:ext cx="9855200" cy="533400"/>
          </a:xfrm>
          <a:prstGeom prst="rect">
            <a:avLst/>
          </a:prstGeom>
        </p:spPr>
        <p:txBody>
          <a:bodyPr/>
          <a:lstStyle>
            <a:lvl1pPr algn="l">
              <a:defRPr sz="3000" b="1">
                <a:solidFill>
                  <a:srgbClr val="466E82"/>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371601"/>
            <a:ext cx="6096000" cy="4754563"/>
          </a:xfrm>
          <a:prstGeom prst="rect">
            <a:avLst/>
          </a:prstGeom>
        </p:spPr>
        <p:txBody>
          <a:bodyPr/>
          <a:lstStyle>
            <a:lvl1pPr marL="342900" indent="-342900">
              <a:buClr>
                <a:srgbClr val="FFB901"/>
              </a:buClr>
              <a:buFont typeface="Wingdings 2" panose="05020102010507070707" pitchFamily="18" charset="2"/>
              <a:buChar char=""/>
              <a:defRPr sz="2400"/>
            </a:lvl1pPr>
            <a:lvl2pPr marL="742950" indent="-285750">
              <a:buClr>
                <a:srgbClr val="FFB901"/>
              </a:buClr>
              <a:buFont typeface="Wingdings 2" panose="05020102010507070707" pitchFamily="18" charset="2"/>
              <a:buChar char=""/>
              <a:defRPr sz="2000"/>
            </a:lvl2pPr>
            <a:lvl3pPr marL="1143000" indent="-228600">
              <a:buClr>
                <a:srgbClr val="FFB901"/>
              </a:buClr>
              <a:buFont typeface="Wingdings 2" panose="05020102010507070707" pitchFamily="18" charset="2"/>
              <a:buChar char=""/>
              <a:defRPr sz="1800"/>
            </a:lvl3pPr>
            <a:lvl4pPr marL="1600200" indent="-228600">
              <a:buClr>
                <a:srgbClr val="FFB901"/>
              </a:buClr>
              <a:buFont typeface="Wingdings 2" panose="05020102010507070707" pitchFamily="18" charset="2"/>
              <a:buChar char=""/>
              <a:defRPr sz="1600"/>
            </a:lvl4pPr>
            <a:lvl5pPr marL="2057400" indent="-228600">
              <a:buClr>
                <a:srgbClr val="FFB901"/>
              </a:buClr>
              <a:buFont typeface="Wingdings 2" panose="05020102010507070707" pitchFamily="18"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CDB2A-06D5-4FDF-B654-C739C54AFDA0}" type="slidenum">
              <a:rPr lang="en-US" smtClean="0"/>
              <a:t>‹#›</a:t>
            </a:fld>
            <a:endParaRPr lang="en-US"/>
          </a:p>
        </p:txBody>
      </p:sp>
      <p:sp>
        <p:nvSpPr>
          <p:cNvPr id="8" name="TextBox 7"/>
          <p:cNvSpPr txBox="1"/>
          <p:nvPr userDrawn="1"/>
        </p:nvSpPr>
        <p:spPr>
          <a:xfrm>
            <a:off x="609600" y="6400800"/>
            <a:ext cx="3048000" cy="261610"/>
          </a:xfrm>
          <a:prstGeom prst="rect">
            <a:avLst/>
          </a:prstGeom>
          <a:noFill/>
        </p:spPr>
        <p:txBody>
          <a:bodyPr wrap="square" rtlCol="0">
            <a:spAutoFit/>
          </a:bodyPr>
          <a:lstStyle/>
          <a:p>
            <a:r>
              <a:rPr lang="en-US" sz="1100" dirty="0">
                <a:solidFill>
                  <a:srgbClr val="81888F"/>
                </a:solidFill>
                <a:latin typeface="+mj-lt"/>
                <a:cs typeface="Arial" panose="020B0604020202020204" pitchFamily="34" charset="0"/>
              </a:rPr>
              <a:t>©2015</a:t>
            </a:r>
            <a:r>
              <a:rPr lang="en-US" sz="1100" baseline="0" dirty="0">
                <a:solidFill>
                  <a:srgbClr val="81888F"/>
                </a:solidFill>
                <a:latin typeface="+mj-lt"/>
                <a:cs typeface="Arial" panose="020B0604020202020204" pitchFamily="34" charset="0"/>
              </a:rPr>
              <a:t> Elevate Energy</a:t>
            </a:r>
            <a:endParaRPr lang="en-US" sz="1100" dirty="0">
              <a:solidFill>
                <a:srgbClr val="81888F"/>
              </a:solidFill>
              <a:latin typeface="+mj-lt"/>
              <a:cs typeface="Arial" panose="020B0604020202020204" pitchFamily="34"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304800"/>
            <a:ext cx="821635" cy="548640"/>
          </a:xfrm>
          <a:prstGeom prst="rect">
            <a:avLst/>
          </a:prstGeom>
        </p:spPr>
      </p:pic>
      <p:cxnSp>
        <p:nvCxnSpPr>
          <p:cNvPr id="9" name="Straight Connector 8"/>
          <p:cNvCxnSpPr/>
          <p:nvPr userDrawn="1"/>
        </p:nvCxnSpPr>
        <p:spPr>
          <a:xfrm>
            <a:off x="1828800" y="838200"/>
            <a:ext cx="10363200" cy="0"/>
          </a:xfrm>
          <a:prstGeom prst="line">
            <a:avLst/>
          </a:prstGeom>
          <a:ln w="19050">
            <a:solidFill>
              <a:srgbClr val="FFB9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767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extBox 7"/>
          <p:cNvSpPr txBox="1"/>
          <p:nvPr userDrawn="1"/>
        </p:nvSpPr>
        <p:spPr>
          <a:xfrm>
            <a:off x="609600" y="6400800"/>
            <a:ext cx="3048000" cy="261610"/>
          </a:xfrm>
          <a:prstGeom prst="rect">
            <a:avLst/>
          </a:prstGeom>
          <a:noFill/>
        </p:spPr>
        <p:txBody>
          <a:bodyPr wrap="square" rtlCol="0">
            <a:spAutoFit/>
          </a:bodyPr>
          <a:lstStyle/>
          <a:p>
            <a:r>
              <a:rPr lang="en-US" sz="1100" dirty="0">
                <a:solidFill>
                  <a:srgbClr val="81888F"/>
                </a:solidFill>
                <a:latin typeface="+mj-lt"/>
                <a:cs typeface="Arial" panose="020B0604020202020204" pitchFamily="34" charset="0"/>
              </a:rPr>
              <a:t>©2015</a:t>
            </a:r>
            <a:r>
              <a:rPr lang="en-US" sz="1100" baseline="0" dirty="0">
                <a:solidFill>
                  <a:srgbClr val="81888F"/>
                </a:solidFill>
                <a:latin typeface="+mj-lt"/>
                <a:cs typeface="Arial" panose="020B0604020202020204" pitchFamily="34" charset="0"/>
              </a:rPr>
              <a:t> Elevate Energy</a:t>
            </a:r>
            <a:endParaRPr lang="en-US" sz="1100" dirty="0">
              <a:solidFill>
                <a:srgbClr val="81888F"/>
              </a:solidFill>
              <a:latin typeface="+mj-lt"/>
              <a:cs typeface="Arial" panose="020B0604020202020204" pitchFamily="34" charset="0"/>
            </a:endParaRPr>
          </a:p>
        </p:txBody>
      </p:sp>
      <p:cxnSp>
        <p:nvCxnSpPr>
          <p:cNvPr id="9" name="Straight Connector 8"/>
          <p:cNvCxnSpPr/>
          <p:nvPr userDrawn="1"/>
        </p:nvCxnSpPr>
        <p:spPr>
          <a:xfrm>
            <a:off x="0" y="6172200"/>
            <a:ext cx="12192000" cy="0"/>
          </a:xfrm>
          <a:prstGeom prst="line">
            <a:avLst/>
          </a:prstGeom>
          <a:ln w="19050">
            <a:solidFill>
              <a:srgbClr val="FFB90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00302" y="6365764"/>
            <a:ext cx="595945" cy="331683"/>
          </a:xfrm>
          <a:prstGeom prst="rect">
            <a:avLst/>
          </a:prstGeom>
        </p:spPr>
      </p:pic>
    </p:spTree>
    <p:extLst>
      <p:ext uri="{BB962C8B-B14F-4D97-AF65-F5344CB8AC3E}">
        <p14:creationId xmlns:p14="http://schemas.microsoft.com/office/powerpoint/2010/main" val="1936638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Solar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FA3DD-08D7-4282-A36A-6592D5DCE8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89289" cy="6857998"/>
          </a:xfrm>
          <a:prstGeom prst="rect">
            <a:avLst/>
          </a:prstGeom>
        </p:spPr>
      </p:pic>
      <p:sp>
        <p:nvSpPr>
          <p:cNvPr id="5" name="Title 1">
            <a:extLst>
              <a:ext uri="{FF2B5EF4-FFF2-40B4-BE49-F238E27FC236}">
                <a16:creationId xmlns:a16="http://schemas.microsoft.com/office/drawing/2014/main" id="{326F6231-5DB8-4C37-8A70-558586B58B5C}"/>
              </a:ext>
            </a:extLst>
          </p:cNvPr>
          <p:cNvSpPr>
            <a:spLocks noGrp="1"/>
          </p:cNvSpPr>
          <p:nvPr>
            <p:ph type="ctrTitle" hasCustomPrompt="1"/>
          </p:nvPr>
        </p:nvSpPr>
        <p:spPr>
          <a:xfrm>
            <a:off x="4543720" y="1"/>
            <a:ext cx="7648279" cy="2781299"/>
          </a:xfrm>
          <a:prstGeom prst="rect">
            <a:avLst/>
          </a:prstGeom>
        </p:spPr>
        <p:txBody>
          <a:bodyPr lIns="731520" tIns="731520" rIns="731520" bIns="548640" anchor="b">
            <a:noAutofit/>
          </a:bodyPr>
          <a:lstStyle>
            <a:lvl1pPr algn="l">
              <a:defRPr sz="4400" b="1">
                <a:solidFill>
                  <a:schemeClr val="bg1"/>
                </a:solidFill>
                <a:latin typeface="Calibri" panose="020F0502020204030204" pitchFamily="34" charset="0"/>
                <a:cs typeface="Calibri" panose="020F0502020204030204" pitchFamily="34" charset="0"/>
              </a:defRPr>
            </a:lvl1pPr>
          </a:lstStyle>
          <a:p>
            <a:r>
              <a:rPr lang="en-US"/>
              <a:t>Click to edit H1 Cover title style</a:t>
            </a:r>
          </a:p>
        </p:txBody>
      </p:sp>
      <p:sp>
        <p:nvSpPr>
          <p:cNvPr id="6" name="Subtitle 2">
            <a:extLst>
              <a:ext uri="{FF2B5EF4-FFF2-40B4-BE49-F238E27FC236}">
                <a16:creationId xmlns:a16="http://schemas.microsoft.com/office/drawing/2014/main" id="{6266D80E-80F5-453F-84C5-BE80EC3EAD48}"/>
              </a:ext>
            </a:extLst>
          </p:cNvPr>
          <p:cNvSpPr>
            <a:spLocks noGrp="1"/>
          </p:cNvSpPr>
          <p:nvPr>
            <p:ph type="subTitle" idx="1" hasCustomPrompt="1"/>
          </p:nvPr>
        </p:nvSpPr>
        <p:spPr>
          <a:xfrm>
            <a:off x="4543719" y="2781300"/>
            <a:ext cx="7648279" cy="1820096"/>
          </a:xfrm>
        </p:spPr>
        <p:txBody>
          <a:bodyPr lIns="731520" tIns="0" rIns="731520" bIns="731520">
            <a:noAutofit/>
          </a:bodyPr>
          <a:lstStyle>
            <a:lvl1pPr marL="0" indent="0" algn="l">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cover slide subtitle style two lines of content can go here</a:t>
            </a:r>
          </a:p>
        </p:txBody>
      </p:sp>
      <p:pic>
        <p:nvPicPr>
          <p:cNvPr id="7" name="Graphic 6">
            <a:extLst>
              <a:ext uri="{FF2B5EF4-FFF2-40B4-BE49-F238E27FC236}">
                <a16:creationId xmlns:a16="http://schemas.microsoft.com/office/drawing/2014/main" id="{10D1D737-2E2A-4500-8BCF-67ED6B932A3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00621" y="5306074"/>
            <a:ext cx="1115801" cy="1241687"/>
          </a:xfrm>
          <a:prstGeom prst="rect">
            <a:avLst/>
          </a:prstGeom>
        </p:spPr>
      </p:pic>
    </p:spTree>
    <p:extLst>
      <p:ext uri="{BB962C8B-B14F-4D97-AF65-F5344CB8AC3E}">
        <p14:creationId xmlns:p14="http://schemas.microsoft.com/office/powerpoint/2010/main" val="4077634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B76C24-5323-4CF0-9AE9-20B6EAC0645E}" type="datetimeFigureOut">
              <a:rPr lang="en-US" smtClean="0"/>
              <a:t>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CDB2A-06D5-4FDF-B654-C739C54AFDA0}" type="slidenum">
              <a:rPr lang="en-US" smtClean="0"/>
              <a:t>‹#›</a:t>
            </a:fld>
            <a:endParaRPr lang="en-US"/>
          </a:p>
        </p:txBody>
      </p:sp>
    </p:spTree>
    <p:extLst>
      <p:ext uri="{BB962C8B-B14F-4D97-AF65-F5344CB8AC3E}">
        <p14:creationId xmlns:p14="http://schemas.microsoft.com/office/powerpoint/2010/main" val="2096268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B76C24-5323-4CF0-9AE9-20B6EAC0645E}" type="datetimeFigureOut">
              <a:rPr lang="en-US" smtClean="0"/>
              <a:t>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CDB2A-06D5-4FDF-B654-C739C54AFDA0}" type="slidenum">
              <a:rPr lang="en-US" smtClean="0"/>
              <a:t>‹#›</a:t>
            </a:fld>
            <a:endParaRPr lang="en-US"/>
          </a:p>
        </p:txBody>
      </p:sp>
    </p:spTree>
    <p:extLst>
      <p:ext uri="{BB962C8B-B14F-4D97-AF65-F5344CB8AC3E}">
        <p14:creationId xmlns:p14="http://schemas.microsoft.com/office/powerpoint/2010/main" val="3774626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B76C24-5323-4CF0-9AE9-20B6EAC0645E}" type="datetimeFigureOut">
              <a:rPr lang="en-US" smtClean="0"/>
              <a:t>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3CDB2A-06D5-4FDF-B654-C739C54AFDA0}" type="slidenum">
              <a:rPr lang="en-US" smtClean="0"/>
              <a:t>‹#›</a:t>
            </a:fld>
            <a:endParaRPr lang="en-US"/>
          </a:p>
        </p:txBody>
      </p:sp>
    </p:spTree>
    <p:extLst>
      <p:ext uri="{BB962C8B-B14F-4D97-AF65-F5344CB8AC3E}">
        <p14:creationId xmlns:p14="http://schemas.microsoft.com/office/powerpoint/2010/main" val="4124830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28B76C24-5323-4CF0-9AE9-20B6EAC0645E}" type="datetimeFigureOut">
              <a:rPr lang="en-US" smtClean="0"/>
              <a:t>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3CDB2A-06D5-4FDF-B654-C739C54AFDA0}" type="slidenum">
              <a:rPr lang="en-US" smtClean="0"/>
              <a:t>‹#›</a:t>
            </a:fld>
            <a:endParaRPr lang="en-US"/>
          </a:p>
        </p:txBody>
      </p:sp>
    </p:spTree>
    <p:extLst>
      <p:ext uri="{BB962C8B-B14F-4D97-AF65-F5344CB8AC3E}">
        <p14:creationId xmlns:p14="http://schemas.microsoft.com/office/powerpoint/2010/main" val="706592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B76C24-5323-4CF0-9AE9-20B6EAC0645E}" type="datetimeFigureOut">
              <a:rPr lang="en-US" smtClean="0"/>
              <a:t>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3CDB2A-06D5-4FDF-B654-C739C54AFDA0}" type="slidenum">
              <a:rPr lang="en-US" smtClean="0"/>
              <a:t>‹#›</a:t>
            </a:fld>
            <a:endParaRPr lang="en-US"/>
          </a:p>
        </p:txBody>
      </p:sp>
    </p:spTree>
    <p:extLst>
      <p:ext uri="{BB962C8B-B14F-4D97-AF65-F5344CB8AC3E}">
        <p14:creationId xmlns:p14="http://schemas.microsoft.com/office/powerpoint/2010/main" val="113317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B76C24-5323-4CF0-9AE9-20B6EAC0645E}" type="datetimeFigureOut">
              <a:rPr lang="en-US" smtClean="0"/>
              <a:t>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CDB2A-06D5-4FDF-B654-C739C54AFDA0}" type="slidenum">
              <a:rPr lang="en-US" smtClean="0"/>
              <a:t>‹#›</a:t>
            </a:fld>
            <a:endParaRPr lang="en-US"/>
          </a:p>
        </p:txBody>
      </p:sp>
    </p:spTree>
    <p:extLst>
      <p:ext uri="{BB962C8B-B14F-4D97-AF65-F5344CB8AC3E}">
        <p14:creationId xmlns:p14="http://schemas.microsoft.com/office/powerpoint/2010/main" val="3238175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B76C24-5323-4CF0-9AE9-20B6EAC0645E}" type="datetimeFigureOut">
              <a:rPr lang="en-US" smtClean="0"/>
              <a:t>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CDB2A-06D5-4FDF-B654-C739C54AFDA0}" type="slidenum">
              <a:rPr lang="en-US" smtClean="0"/>
              <a:t>‹#›</a:t>
            </a:fld>
            <a:endParaRPr lang="en-US"/>
          </a:p>
        </p:txBody>
      </p:sp>
    </p:spTree>
    <p:extLst>
      <p:ext uri="{BB962C8B-B14F-4D97-AF65-F5344CB8AC3E}">
        <p14:creationId xmlns:p14="http://schemas.microsoft.com/office/powerpoint/2010/main" val="2894379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B76C24-5323-4CF0-9AE9-20B6EAC0645E}" type="datetimeFigureOut">
              <a:rPr lang="en-US" smtClean="0"/>
              <a:t>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CDB2A-06D5-4FDF-B654-C739C54AFDA0}" type="slidenum">
              <a:rPr lang="en-US" smtClean="0"/>
              <a:t>‹#›</a:t>
            </a:fld>
            <a:endParaRPr lang="en-US"/>
          </a:p>
        </p:txBody>
      </p:sp>
    </p:spTree>
    <p:extLst>
      <p:ext uri="{BB962C8B-B14F-4D97-AF65-F5344CB8AC3E}">
        <p14:creationId xmlns:p14="http://schemas.microsoft.com/office/powerpoint/2010/main" val="1618349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B76C24-5323-4CF0-9AE9-20B6EAC0645E}" type="datetimeFigureOut">
              <a:rPr lang="en-US" smtClean="0"/>
              <a:t>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CDB2A-06D5-4FDF-B654-C739C54AFDA0}" type="slidenum">
              <a:rPr lang="en-US" smtClean="0"/>
              <a:t>‹#›</a:t>
            </a:fld>
            <a:endParaRPr lang="en-US"/>
          </a:p>
        </p:txBody>
      </p:sp>
    </p:spTree>
    <p:extLst>
      <p:ext uri="{BB962C8B-B14F-4D97-AF65-F5344CB8AC3E}">
        <p14:creationId xmlns:p14="http://schemas.microsoft.com/office/powerpoint/2010/main" val="3997589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82309"/>
          <a:stretch/>
        </p:blipFill>
        <p:spPr>
          <a:xfrm>
            <a:off x="0" y="0"/>
            <a:ext cx="12192000" cy="1019175"/>
          </a:xfrm>
          <a:prstGeom prst="rect">
            <a:avLst/>
          </a:prstGeom>
        </p:spPr>
      </p:pic>
      <p:sp>
        <p:nvSpPr>
          <p:cNvPr id="2" name="Title 1"/>
          <p:cNvSpPr>
            <a:spLocks noGrp="1"/>
          </p:cNvSpPr>
          <p:nvPr>
            <p:ph type="title"/>
          </p:nvPr>
        </p:nvSpPr>
        <p:spPr>
          <a:xfrm>
            <a:off x="609600" y="304800"/>
            <a:ext cx="10972800" cy="533400"/>
          </a:xfrm>
          <a:prstGeom prst="rect">
            <a:avLst/>
          </a:prstGeom>
        </p:spPr>
        <p:txBody>
          <a:bodyPr/>
          <a:lstStyle>
            <a:lvl1pPr algn="l">
              <a:defRPr sz="3000" b="1">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673600" y="6309164"/>
            <a:ext cx="2844800" cy="365125"/>
          </a:xfrm>
        </p:spPr>
        <p:txBody>
          <a:bodyPr/>
          <a:lstStyle/>
          <a:p>
            <a:endParaRPr lang="en-US" dirty="0"/>
          </a:p>
        </p:txBody>
      </p:sp>
      <p:sp>
        <p:nvSpPr>
          <p:cNvPr id="6" name="Slide Number Placeholder 5"/>
          <p:cNvSpPr>
            <a:spLocks noGrp="1"/>
          </p:cNvSpPr>
          <p:nvPr>
            <p:ph type="sldNum" sz="quarter" idx="12"/>
          </p:nvPr>
        </p:nvSpPr>
        <p:spPr>
          <a:xfrm>
            <a:off x="8737600" y="6309164"/>
            <a:ext cx="1727200" cy="365125"/>
          </a:xfrm>
        </p:spPr>
        <p:txBody>
          <a:bodyPr/>
          <a:lstStyle/>
          <a:p>
            <a:fld id="{763CDB2A-06D5-4FDF-B654-C739C54AFDA0}" type="slidenum">
              <a:rPr lang="en-US" smtClean="0"/>
              <a:t>‹#›</a:t>
            </a:fld>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9840" y="6273952"/>
            <a:ext cx="782560" cy="435546"/>
          </a:xfrm>
          <a:prstGeom prst="rect">
            <a:avLst/>
          </a:prstGeom>
        </p:spPr>
      </p:pic>
      <p:sp>
        <p:nvSpPr>
          <p:cNvPr id="10" name="TextBox 9"/>
          <p:cNvSpPr txBox="1"/>
          <p:nvPr userDrawn="1"/>
        </p:nvSpPr>
        <p:spPr>
          <a:xfrm>
            <a:off x="508000" y="6442329"/>
            <a:ext cx="3048000" cy="261610"/>
          </a:xfrm>
          <a:prstGeom prst="rect">
            <a:avLst/>
          </a:prstGeom>
          <a:noFill/>
        </p:spPr>
        <p:txBody>
          <a:bodyPr wrap="square" rtlCol="0">
            <a:spAutoFit/>
          </a:bodyPr>
          <a:lstStyle/>
          <a:p>
            <a:pPr algn="l"/>
            <a:r>
              <a:rPr lang="en-US" sz="1100" kern="1200" dirty="0">
                <a:solidFill>
                  <a:srgbClr val="81888F"/>
                </a:solidFill>
                <a:latin typeface="+mn-lt"/>
                <a:ea typeface="+mn-ea"/>
                <a:cs typeface="Arial" panose="020B0604020202020204" pitchFamily="34" charset="0"/>
              </a:rPr>
              <a:t>©2019</a:t>
            </a:r>
            <a:r>
              <a:rPr lang="en-US" sz="1100" kern="1200" baseline="0" dirty="0">
                <a:solidFill>
                  <a:srgbClr val="81888F"/>
                </a:solidFill>
                <a:latin typeface="+mn-lt"/>
                <a:ea typeface="+mn-ea"/>
                <a:cs typeface="Arial" panose="020B0604020202020204" pitchFamily="34" charset="0"/>
              </a:rPr>
              <a:t> Elevate Energy</a:t>
            </a:r>
            <a:endParaRPr lang="en-US" sz="1100" kern="1200" dirty="0">
              <a:solidFill>
                <a:srgbClr val="81888F"/>
              </a:solidFill>
              <a:latin typeface="+mn-lt"/>
              <a:ea typeface="+mn-ea"/>
              <a:cs typeface="Arial" panose="020B0604020202020204" pitchFamily="34" charset="0"/>
            </a:endParaRPr>
          </a:p>
        </p:txBody>
      </p:sp>
      <p:sp>
        <p:nvSpPr>
          <p:cNvPr id="9" name="Content Placeholder 2"/>
          <p:cNvSpPr>
            <a:spLocks noGrp="1"/>
          </p:cNvSpPr>
          <p:nvPr>
            <p:ph idx="1"/>
          </p:nvPr>
        </p:nvSpPr>
        <p:spPr>
          <a:xfrm>
            <a:off x="609600" y="1371601"/>
            <a:ext cx="5791200" cy="4754563"/>
          </a:xfrm>
          <a:prstGeom prst="rect">
            <a:avLst/>
          </a:prstGeom>
        </p:spPr>
        <p:txBody>
          <a:bodyPr/>
          <a:lstStyle>
            <a:lvl1pPr marL="342900" indent="-342900">
              <a:buClr>
                <a:srgbClr val="FFB901"/>
              </a:buClr>
              <a:buFont typeface="Wingdings 2" panose="05020102010507070707" pitchFamily="18" charset="2"/>
              <a:buChar char=""/>
              <a:defRPr sz="2400"/>
            </a:lvl1pPr>
            <a:lvl2pPr marL="742950" indent="-285750">
              <a:buClr>
                <a:srgbClr val="FFB901"/>
              </a:buClr>
              <a:buFont typeface="Wingdings 2" panose="05020102010507070707" pitchFamily="18" charset="2"/>
              <a:buChar char=""/>
              <a:defRPr sz="2000"/>
            </a:lvl2pPr>
            <a:lvl3pPr marL="1143000" indent="-228600">
              <a:buClr>
                <a:srgbClr val="FFB901"/>
              </a:buClr>
              <a:buFont typeface="Wingdings 2" panose="05020102010507070707" pitchFamily="18" charset="2"/>
              <a:buChar char=""/>
              <a:defRPr sz="1800"/>
            </a:lvl3pPr>
            <a:lvl4pPr marL="1600200" indent="-228600">
              <a:buClr>
                <a:srgbClr val="FFB901"/>
              </a:buClr>
              <a:buFont typeface="Wingdings 2" panose="05020102010507070707" pitchFamily="18" charset="2"/>
              <a:buChar char=""/>
              <a:defRPr sz="1600"/>
            </a:lvl4pPr>
            <a:lvl5pPr marL="2057400" indent="-228600">
              <a:buClr>
                <a:srgbClr val="FFB901"/>
              </a:buClr>
              <a:buFont typeface="Wingdings 2" panose="05020102010507070707" pitchFamily="18"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047872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8D75B3-DB5C-4FDA-82B0-B2052A23EE16}"/>
              </a:ext>
            </a:extLst>
          </p:cNvPr>
          <p:cNvSpPr/>
          <p:nvPr userDrawn="1"/>
        </p:nvSpPr>
        <p:spPr>
          <a:xfrm>
            <a:off x="-1" y="0"/>
            <a:ext cx="12191999" cy="6858000"/>
          </a:xfrm>
          <a:prstGeom prst="rect">
            <a:avLst/>
          </a:prstGeom>
          <a:solidFill>
            <a:srgbClr val="466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08D16F7-546B-4361-A014-3C8196E3DB86}"/>
              </a:ext>
            </a:extLst>
          </p:cNvPr>
          <p:cNvSpPr txBox="1"/>
          <p:nvPr userDrawn="1"/>
        </p:nvSpPr>
        <p:spPr>
          <a:xfrm>
            <a:off x="-1" y="6411724"/>
            <a:ext cx="2923193" cy="446276"/>
          </a:xfrm>
          <a:prstGeom prst="rect">
            <a:avLst/>
          </a:prstGeom>
          <a:noFill/>
        </p:spPr>
        <p:txBody>
          <a:bodyPr wrap="square" lIns="731520" tIns="0" rIns="731520" bIns="274320" rtlCol="0">
            <a:spAutoFit/>
          </a:bodyPr>
          <a:lstStyle/>
          <a:p>
            <a:pPr algn="l"/>
            <a:r>
              <a:rPr lang="en-US" sz="1100" kern="1200">
                <a:solidFill>
                  <a:schemeClr val="bg1"/>
                </a:solidFill>
                <a:latin typeface="+mn-lt"/>
                <a:ea typeface="+mn-ea"/>
                <a:cs typeface="Arial" panose="020B0604020202020204" pitchFamily="34" charset="0"/>
              </a:rPr>
              <a:t>©2020</a:t>
            </a:r>
            <a:r>
              <a:rPr lang="en-US" sz="1100" kern="1200" baseline="0">
                <a:solidFill>
                  <a:schemeClr val="bg1"/>
                </a:solidFill>
                <a:latin typeface="+mn-lt"/>
                <a:ea typeface="+mn-ea"/>
                <a:cs typeface="Arial" panose="020B0604020202020204" pitchFamily="34" charset="0"/>
              </a:rPr>
              <a:t> Elevate Energy</a:t>
            </a:r>
            <a:endParaRPr lang="en-US" sz="1100" kern="1200">
              <a:solidFill>
                <a:schemeClr val="bg1"/>
              </a:solidFill>
              <a:latin typeface="+mn-lt"/>
              <a:ea typeface="+mn-ea"/>
              <a:cs typeface="Arial" panose="020B0604020202020204" pitchFamily="34" charset="0"/>
            </a:endParaRPr>
          </a:p>
        </p:txBody>
      </p:sp>
      <p:sp>
        <p:nvSpPr>
          <p:cNvPr id="7" name="Title 1">
            <a:extLst>
              <a:ext uri="{FF2B5EF4-FFF2-40B4-BE49-F238E27FC236}">
                <a16:creationId xmlns:a16="http://schemas.microsoft.com/office/drawing/2014/main" id="{F4376A81-B6A0-4B1D-8644-E3D06EC65887}"/>
              </a:ext>
            </a:extLst>
          </p:cNvPr>
          <p:cNvSpPr>
            <a:spLocks noGrp="1"/>
          </p:cNvSpPr>
          <p:nvPr>
            <p:ph type="ctrTitle" hasCustomPrompt="1"/>
          </p:nvPr>
        </p:nvSpPr>
        <p:spPr>
          <a:xfrm>
            <a:off x="0" y="1"/>
            <a:ext cx="12191997" cy="3753852"/>
          </a:xfrm>
          <a:prstGeom prst="rect">
            <a:avLst/>
          </a:prstGeom>
        </p:spPr>
        <p:txBody>
          <a:bodyPr lIns="731520" tIns="731520" rIns="731520" bIns="548640" anchor="b">
            <a:noAutofit/>
          </a:bodyPr>
          <a:lstStyle>
            <a:lvl1pPr algn="l">
              <a:defRPr sz="3600" b="1">
                <a:solidFill>
                  <a:schemeClr val="bg1"/>
                </a:solidFill>
                <a:latin typeface="Calibri" panose="020F0502020204030204" pitchFamily="34" charset="0"/>
                <a:cs typeface="Calibri" panose="020F0502020204030204" pitchFamily="34" charset="0"/>
              </a:defRPr>
            </a:lvl1pPr>
          </a:lstStyle>
          <a:p>
            <a:r>
              <a:rPr lang="en-US"/>
              <a:t>H2 Title: use this for section cover slides</a:t>
            </a:r>
          </a:p>
        </p:txBody>
      </p:sp>
      <p:sp>
        <p:nvSpPr>
          <p:cNvPr id="12" name="Subtitle 2">
            <a:extLst>
              <a:ext uri="{FF2B5EF4-FFF2-40B4-BE49-F238E27FC236}">
                <a16:creationId xmlns:a16="http://schemas.microsoft.com/office/drawing/2014/main" id="{0DEEE982-6ACE-4CB6-ABD8-DE4C577FCC5F}"/>
              </a:ext>
            </a:extLst>
          </p:cNvPr>
          <p:cNvSpPr>
            <a:spLocks noGrp="1"/>
          </p:cNvSpPr>
          <p:nvPr>
            <p:ph type="subTitle" idx="1" hasCustomPrompt="1"/>
          </p:nvPr>
        </p:nvSpPr>
        <p:spPr>
          <a:xfrm>
            <a:off x="-1" y="3753853"/>
            <a:ext cx="12191997" cy="1265822"/>
          </a:xfrm>
        </p:spPr>
        <p:txBody>
          <a:bodyPr lIns="731520" tIns="0" rIns="731520" bIns="731520">
            <a:noAutofit/>
          </a:bodyPr>
          <a:lstStyle>
            <a:lvl1pPr marL="0" indent="0" algn="l">
              <a:buNone/>
              <a:defRPr sz="2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cover slide subtitle style two lines of content can go here</a:t>
            </a:r>
          </a:p>
        </p:txBody>
      </p:sp>
      <p:pic>
        <p:nvPicPr>
          <p:cNvPr id="14" name="Graphic 13">
            <a:extLst>
              <a:ext uri="{FF2B5EF4-FFF2-40B4-BE49-F238E27FC236}">
                <a16:creationId xmlns:a16="http://schemas.microsoft.com/office/drawing/2014/main" id="{F367F9A4-F85F-45CC-A332-BF0E2173C3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0622" y="5307344"/>
            <a:ext cx="1115800" cy="1240417"/>
          </a:xfrm>
          <a:prstGeom prst="rect">
            <a:avLst/>
          </a:prstGeom>
        </p:spPr>
      </p:pic>
    </p:spTree>
    <p:extLst>
      <p:ext uri="{BB962C8B-B14F-4D97-AF65-F5344CB8AC3E}">
        <p14:creationId xmlns:p14="http://schemas.microsoft.com/office/powerpoint/2010/main" val="1964773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resentation Title Solar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FA3DD-08D7-4282-A36A-6592D5DCE8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89289" cy="6857998"/>
          </a:xfrm>
          <a:prstGeom prst="rect">
            <a:avLst/>
          </a:prstGeom>
        </p:spPr>
      </p:pic>
      <p:sp>
        <p:nvSpPr>
          <p:cNvPr id="5" name="Title 1">
            <a:extLst>
              <a:ext uri="{FF2B5EF4-FFF2-40B4-BE49-F238E27FC236}">
                <a16:creationId xmlns:a16="http://schemas.microsoft.com/office/drawing/2014/main" id="{326F6231-5DB8-4C37-8A70-558586B58B5C}"/>
              </a:ext>
            </a:extLst>
          </p:cNvPr>
          <p:cNvSpPr>
            <a:spLocks noGrp="1"/>
          </p:cNvSpPr>
          <p:nvPr>
            <p:ph type="ctrTitle" hasCustomPrompt="1"/>
          </p:nvPr>
        </p:nvSpPr>
        <p:spPr>
          <a:xfrm>
            <a:off x="4543720" y="1"/>
            <a:ext cx="7648279" cy="2781299"/>
          </a:xfrm>
          <a:prstGeom prst="rect">
            <a:avLst/>
          </a:prstGeom>
        </p:spPr>
        <p:txBody>
          <a:bodyPr lIns="731520" tIns="731520" rIns="731520" bIns="548640" anchor="b">
            <a:noAutofit/>
          </a:bodyPr>
          <a:lstStyle>
            <a:lvl1pPr algn="l">
              <a:defRPr sz="4400" b="1">
                <a:solidFill>
                  <a:schemeClr val="bg1"/>
                </a:solidFill>
                <a:latin typeface="Calibri" panose="020F0502020204030204" pitchFamily="34" charset="0"/>
                <a:cs typeface="Calibri" panose="020F0502020204030204" pitchFamily="34" charset="0"/>
              </a:defRPr>
            </a:lvl1pPr>
          </a:lstStyle>
          <a:p>
            <a:r>
              <a:rPr lang="en-US"/>
              <a:t>Click to edit H1 Cover title style</a:t>
            </a:r>
          </a:p>
        </p:txBody>
      </p:sp>
      <p:sp>
        <p:nvSpPr>
          <p:cNvPr id="6" name="Subtitle 2">
            <a:extLst>
              <a:ext uri="{FF2B5EF4-FFF2-40B4-BE49-F238E27FC236}">
                <a16:creationId xmlns:a16="http://schemas.microsoft.com/office/drawing/2014/main" id="{6266D80E-80F5-453F-84C5-BE80EC3EAD48}"/>
              </a:ext>
            </a:extLst>
          </p:cNvPr>
          <p:cNvSpPr>
            <a:spLocks noGrp="1"/>
          </p:cNvSpPr>
          <p:nvPr>
            <p:ph type="subTitle" idx="1" hasCustomPrompt="1"/>
          </p:nvPr>
        </p:nvSpPr>
        <p:spPr>
          <a:xfrm>
            <a:off x="4543719" y="2781300"/>
            <a:ext cx="7648279" cy="1820096"/>
          </a:xfrm>
        </p:spPr>
        <p:txBody>
          <a:bodyPr lIns="731520" tIns="0" rIns="731520" bIns="731520">
            <a:noAutofit/>
          </a:bodyPr>
          <a:lstStyle>
            <a:lvl1pPr marL="0" indent="0" algn="l">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cover slide subtitle style two lines of content can go here</a:t>
            </a:r>
          </a:p>
        </p:txBody>
      </p:sp>
      <p:pic>
        <p:nvPicPr>
          <p:cNvPr id="7" name="Graphic 6">
            <a:extLst>
              <a:ext uri="{FF2B5EF4-FFF2-40B4-BE49-F238E27FC236}">
                <a16:creationId xmlns:a16="http://schemas.microsoft.com/office/drawing/2014/main" id="{10D1D737-2E2A-4500-8BCF-67ED6B932A3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00621" y="5306074"/>
            <a:ext cx="1115801" cy="1241687"/>
          </a:xfrm>
          <a:prstGeom prst="rect">
            <a:avLst/>
          </a:prstGeom>
        </p:spPr>
      </p:pic>
    </p:spTree>
    <p:extLst>
      <p:ext uri="{BB962C8B-B14F-4D97-AF65-F5344CB8AC3E}">
        <p14:creationId xmlns:p14="http://schemas.microsoft.com/office/powerpoint/2010/main" val="3436233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Sola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FA3DD-08D7-4282-A36A-6592D5DCE8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89289" cy="6857998"/>
          </a:xfrm>
          <a:prstGeom prst="rect">
            <a:avLst/>
          </a:prstGeom>
        </p:spPr>
      </p:pic>
      <p:pic>
        <p:nvPicPr>
          <p:cNvPr id="7" name="Graphic 6">
            <a:extLst>
              <a:ext uri="{FF2B5EF4-FFF2-40B4-BE49-F238E27FC236}">
                <a16:creationId xmlns:a16="http://schemas.microsoft.com/office/drawing/2014/main" id="{F1E5E174-B67D-4A52-B3CD-32356E9EA3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00621" y="5306074"/>
            <a:ext cx="1115801" cy="1241687"/>
          </a:xfrm>
          <a:prstGeom prst="rect">
            <a:avLst/>
          </a:prstGeom>
        </p:spPr>
      </p:pic>
      <p:sp>
        <p:nvSpPr>
          <p:cNvPr id="8" name="Title 1">
            <a:extLst>
              <a:ext uri="{FF2B5EF4-FFF2-40B4-BE49-F238E27FC236}">
                <a16:creationId xmlns:a16="http://schemas.microsoft.com/office/drawing/2014/main" id="{43FC5DA6-C5B9-4019-A07D-AFBE318ACE23}"/>
              </a:ext>
            </a:extLst>
          </p:cNvPr>
          <p:cNvSpPr>
            <a:spLocks noGrp="1"/>
          </p:cNvSpPr>
          <p:nvPr>
            <p:ph type="ctrTitle" hasCustomPrompt="1"/>
          </p:nvPr>
        </p:nvSpPr>
        <p:spPr>
          <a:xfrm>
            <a:off x="4835951" y="1"/>
            <a:ext cx="7356046" cy="3753852"/>
          </a:xfrm>
          <a:prstGeom prst="rect">
            <a:avLst/>
          </a:prstGeom>
        </p:spPr>
        <p:txBody>
          <a:bodyPr lIns="731520" tIns="731520" rIns="731520" bIns="548640" anchor="b">
            <a:noAutofit/>
          </a:bodyPr>
          <a:lstStyle>
            <a:lvl1pPr algn="l">
              <a:defRPr sz="3600" b="1">
                <a:solidFill>
                  <a:schemeClr val="bg1"/>
                </a:solidFill>
                <a:latin typeface="Calibri" panose="020F0502020204030204" pitchFamily="34" charset="0"/>
                <a:cs typeface="Calibri" panose="020F0502020204030204" pitchFamily="34" charset="0"/>
              </a:defRPr>
            </a:lvl1pPr>
          </a:lstStyle>
          <a:p>
            <a:r>
              <a:rPr lang="en-US"/>
              <a:t>H2 Title: use this for section cover slides</a:t>
            </a:r>
          </a:p>
        </p:txBody>
      </p:sp>
      <p:sp>
        <p:nvSpPr>
          <p:cNvPr id="9" name="Subtitle 2">
            <a:extLst>
              <a:ext uri="{FF2B5EF4-FFF2-40B4-BE49-F238E27FC236}">
                <a16:creationId xmlns:a16="http://schemas.microsoft.com/office/drawing/2014/main" id="{FD1715B9-C7E5-4E8B-A860-875E2CD51677}"/>
              </a:ext>
            </a:extLst>
          </p:cNvPr>
          <p:cNvSpPr>
            <a:spLocks noGrp="1"/>
          </p:cNvSpPr>
          <p:nvPr>
            <p:ph type="subTitle" idx="1" hasCustomPrompt="1"/>
          </p:nvPr>
        </p:nvSpPr>
        <p:spPr>
          <a:xfrm>
            <a:off x="4835950" y="3753853"/>
            <a:ext cx="7356046" cy="1265822"/>
          </a:xfrm>
        </p:spPr>
        <p:txBody>
          <a:bodyPr lIns="731520" tIns="0" rIns="731520" bIns="731520">
            <a:noAutofit/>
          </a:bodyPr>
          <a:lstStyle>
            <a:lvl1pPr marL="0" indent="0" algn="l">
              <a:buNone/>
              <a:defRPr sz="2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cover slide subtitle style two lines of content can go here</a:t>
            </a:r>
          </a:p>
        </p:txBody>
      </p:sp>
    </p:spTree>
    <p:extLst>
      <p:ext uri="{BB962C8B-B14F-4D97-AF65-F5344CB8AC3E}">
        <p14:creationId xmlns:p14="http://schemas.microsoft.com/office/powerpoint/2010/main" val="51801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section Header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6DF95C-1226-4D1C-8E9A-D92517AFE5B9}"/>
              </a:ext>
            </a:extLst>
          </p:cNvPr>
          <p:cNvSpPr/>
          <p:nvPr userDrawn="1"/>
        </p:nvSpPr>
        <p:spPr>
          <a:xfrm>
            <a:off x="-2" y="0"/>
            <a:ext cx="12192001" cy="6858000"/>
          </a:xfrm>
          <a:prstGeom prst="rect">
            <a:avLst/>
          </a:prstGeom>
          <a:solidFill>
            <a:srgbClr val="466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6F4BF68-AF63-4C57-9570-064499AA408C}"/>
              </a:ext>
            </a:extLst>
          </p:cNvPr>
          <p:cNvSpPr>
            <a:spLocks noGrp="1"/>
          </p:cNvSpPr>
          <p:nvPr>
            <p:ph type="title" hasCustomPrompt="1"/>
          </p:nvPr>
        </p:nvSpPr>
        <p:spPr>
          <a:xfrm>
            <a:off x="-1" y="0"/>
            <a:ext cx="12191999" cy="3893152"/>
          </a:xfrm>
          <a:prstGeom prst="rect">
            <a:avLst/>
          </a:prstGeom>
        </p:spPr>
        <p:txBody>
          <a:bodyPr lIns="731520" tIns="731520" rIns="731520" bIns="548640" anchor="b">
            <a:normAutofit/>
          </a:bodyPr>
          <a:lstStyle>
            <a:lvl1pPr>
              <a:defRPr sz="2800" b="1">
                <a:solidFill>
                  <a:schemeClr val="bg1"/>
                </a:solidFill>
                <a:latin typeface="Calibri" panose="020F0502020204030204" pitchFamily="34" charset="0"/>
                <a:cs typeface="Calibri" panose="020F0502020204030204" pitchFamily="34" charset="0"/>
              </a:defRPr>
            </a:lvl1pPr>
          </a:lstStyle>
          <a:p>
            <a:r>
              <a:rPr lang="en-US"/>
              <a:t>H3 Title: use this for sub-section cover slides</a:t>
            </a:r>
          </a:p>
        </p:txBody>
      </p:sp>
      <p:sp>
        <p:nvSpPr>
          <p:cNvPr id="11" name="TextBox 10">
            <a:extLst>
              <a:ext uri="{FF2B5EF4-FFF2-40B4-BE49-F238E27FC236}">
                <a16:creationId xmlns:a16="http://schemas.microsoft.com/office/drawing/2014/main" id="{9C340CE1-B53F-4232-8631-181BD48312E7}"/>
              </a:ext>
            </a:extLst>
          </p:cNvPr>
          <p:cNvSpPr txBox="1"/>
          <p:nvPr userDrawn="1"/>
        </p:nvSpPr>
        <p:spPr>
          <a:xfrm>
            <a:off x="-1" y="6411724"/>
            <a:ext cx="2923193" cy="446276"/>
          </a:xfrm>
          <a:prstGeom prst="rect">
            <a:avLst/>
          </a:prstGeom>
          <a:noFill/>
        </p:spPr>
        <p:txBody>
          <a:bodyPr wrap="square" lIns="731520" tIns="0" rIns="731520" bIns="274320" rtlCol="0">
            <a:spAutoFit/>
          </a:bodyPr>
          <a:lstStyle/>
          <a:p>
            <a:pPr algn="l"/>
            <a:r>
              <a:rPr lang="en-US" sz="1100" kern="1200">
                <a:solidFill>
                  <a:schemeClr val="bg1"/>
                </a:solidFill>
                <a:latin typeface="+mn-lt"/>
                <a:ea typeface="+mn-ea"/>
                <a:cs typeface="Arial" panose="020B0604020202020204" pitchFamily="34" charset="0"/>
              </a:rPr>
              <a:t>©2020</a:t>
            </a:r>
            <a:r>
              <a:rPr lang="en-US" sz="1100" kern="1200" baseline="0">
                <a:solidFill>
                  <a:schemeClr val="bg1"/>
                </a:solidFill>
                <a:latin typeface="+mn-lt"/>
                <a:ea typeface="+mn-ea"/>
                <a:cs typeface="Arial" panose="020B0604020202020204" pitchFamily="34" charset="0"/>
              </a:rPr>
              <a:t> Elevate Energy</a:t>
            </a:r>
            <a:endParaRPr lang="en-US" sz="1100" kern="1200">
              <a:solidFill>
                <a:schemeClr val="bg1"/>
              </a:solidFill>
              <a:latin typeface="+mn-lt"/>
              <a:ea typeface="+mn-ea"/>
              <a:cs typeface="Arial" panose="020B0604020202020204" pitchFamily="34" charset="0"/>
            </a:endParaRPr>
          </a:p>
        </p:txBody>
      </p:sp>
      <p:sp>
        <p:nvSpPr>
          <p:cNvPr id="14" name="Subtitle 2">
            <a:extLst>
              <a:ext uri="{FF2B5EF4-FFF2-40B4-BE49-F238E27FC236}">
                <a16:creationId xmlns:a16="http://schemas.microsoft.com/office/drawing/2014/main" id="{4830D167-DCB1-44F8-962A-E475E018841A}"/>
              </a:ext>
            </a:extLst>
          </p:cNvPr>
          <p:cNvSpPr>
            <a:spLocks noGrp="1"/>
          </p:cNvSpPr>
          <p:nvPr>
            <p:ph type="subTitle" idx="1" hasCustomPrompt="1"/>
          </p:nvPr>
        </p:nvSpPr>
        <p:spPr>
          <a:xfrm>
            <a:off x="0" y="3902678"/>
            <a:ext cx="12191998" cy="1023732"/>
          </a:xfrm>
          <a:ln>
            <a:noFill/>
          </a:ln>
        </p:spPr>
        <p:txBody>
          <a:bodyPr lIns="731520" tIns="0" rIns="731520" bIns="731520">
            <a:noAutofit/>
          </a:bodyPr>
          <a:lstStyle>
            <a:lvl1pPr marL="0" indent="0" algn="l">
              <a:buNone/>
              <a:defRPr sz="22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H3 subsection subtitle style two lines of content can go here</a:t>
            </a:r>
          </a:p>
        </p:txBody>
      </p:sp>
      <p:pic>
        <p:nvPicPr>
          <p:cNvPr id="2" name="Graphic 1">
            <a:extLst>
              <a:ext uri="{FF2B5EF4-FFF2-40B4-BE49-F238E27FC236}">
                <a16:creationId xmlns:a16="http://schemas.microsoft.com/office/drawing/2014/main" id="{072D439E-117B-499B-B9DA-0BA70F8D2F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0622" y="5307344"/>
            <a:ext cx="1115800" cy="1240417"/>
          </a:xfrm>
          <a:prstGeom prst="rect">
            <a:avLst/>
          </a:prstGeom>
        </p:spPr>
      </p:pic>
    </p:spTree>
    <p:extLst>
      <p:ext uri="{BB962C8B-B14F-4D97-AF65-F5344CB8AC3E}">
        <p14:creationId xmlns:p14="http://schemas.microsoft.com/office/powerpoint/2010/main" val="798759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of Contents ">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F6D096-39F7-4085-898A-C797B3F485F5}"/>
              </a:ext>
            </a:extLst>
          </p:cNvPr>
          <p:cNvSpPr txBox="1"/>
          <p:nvPr userDrawn="1"/>
        </p:nvSpPr>
        <p:spPr>
          <a:xfrm>
            <a:off x="1" y="6404504"/>
            <a:ext cx="2744339" cy="446276"/>
          </a:xfrm>
          <a:prstGeom prst="rect">
            <a:avLst/>
          </a:prstGeom>
          <a:noFill/>
        </p:spPr>
        <p:txBody>
          <a:bodyPr wrap="square" lIns="731520" tIns="0" rIns="0" bIns="274320" rtlCol="0">
            <a:spAutoFit/>
          </a:bodyPr>
          <a:lstStyle/>
          <a:p>
            <a:pPr algn="l"/>
            <a:r>
              <a:rPr lang="en-US" sz="1100" kern="1200">
                <a:solidFill>
                  <a:srgbClr val="81888F"/>
                </a:solidFill>
                <a:latin typeface="+mn-lt"/>
                <a:ea typeface="+mn-ea"/>
                <a:cs typeface="Arial" panose="020B0604020202020204" pitchFamily="34" charset="0"/>
              </a:rPr>
              <a:t>©2020</a:t>
            </a:r>
            <a:r>
              <a:rPr lang="en-US" sz="1100" kern="1200" baseline="0">
                <a:solidFill>
                  <a:srgbClr val="81888F"/>
                </a:solidFill>
                <a:latin typeface="+mn-lt"/>
                <a:ea typeface="+mn-ea"/>
                <a:cs typeface="Arial" panose="020B0604020202020204" pitchFamily="34" charset="0"/>
              </a:rPr>
              <a:t> Elevate Energy</a:t>
            </a:r>
            <a:endParaRPr lang="en-US" sz="1100" kern="1200">
              <a:solidFill>
                <a:srgbClr val="81888F"/>
              </a:solidFill>
              <a:latin typeface="+mn-lt"/>
              <a:ea typeface="+mn-ea"/>
              <a:cs typeface="Arial" panose="020B0604020202020204" pitchFamily="34" charset="0"/>
            </a:endParaRPr>
          </a:p>
        </p:txBody>
      </p:sp>
      <p:sp>
        <p:nvSpPr>
          <p:cNvPr id="14" name="Slide Number Placeholder 5">
            <a:extLst>
              <a:ext uri="{FF2B5EF4-FFF2-40B4-BE49-F238E27FC236}">
                <a16:creationId xmlns:a16="http://schemas.microsoft.com/office/drawing/2014/main" id="{32F60497-F413-49AE-BC7D-964A2480239A}"/>
              </a:ext>
            </a:extLst>
          </p:cNvPr>
          <p:cNvSpPr txBox="1">
            <a:spLocks/>
          </p:cNvSpPr>
          <p:nvPr userDrawn="1"/>
        </p:nvSpPr>
        <p:spPr>
          <a:xfrm>
            <a:off x="10091592" y="6415607"/>
            <a:ext cx="1324829" cy="446276"/>
          </a:xfrm>
          <a:prstGeom prst="rect">
            <a:avLst/>
          </a:prstGeom>
        </p:spPr>
        <p:txBody>
          <a:bodyPr lIns="0" tIns="0" rIns="0" bIns="274320"/>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EB7B6B4-04F9-40E4-A31D-7C137F5BF82E}" type="slidenum">
              <a:rPr lang="en-US" smtClean="0"/>
              <a:pPr/>
              <a:t>‹#›</a:t>
            </a:fld>
            <a:endParaRPr lang="en-US"/>
          </a:p>
        </p:txBody>
      </p:sp>
      <p:sp>
        <p:nvSpPr>
          <p:cNvPr id="8" name="Rectangle 7">
            <a:extLst>
              <a:ext uri="{FF2B5EF4-FFF2-40B4-BE49-F238E27FC236}">
                <a16:creationId xmlns:a16="http://schemas.microsoft.com/office/drawing/2014/main" id="{46B0CF12-8CA2-471D-9F0F-887B4556C581}"/>
              </a:ext>
            </a:extLst>
          </p:cNvPr>
          <p:cNvSpPr/>
          <p:nvPr userDrawn="1"/>
        </p:nvSpPr>
        <p:spPr>
          <a:xfrm>
            <a:off x="0" y="0"/>
            <a:ext cx="3550596" cy="6858000"/>
          </a:xfrm>
          <a:prstGeom prst="rect">
            <a:avLst/>
          </a:prstGeom>
          <a:solidFill>
            <a:srgbClr val="466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3581EE6-BE16-4B49-8653-EC52C92FA287}"/>
              </a:ext>
            </a:extLst>
          </p:cNvPr>
          <p:cNvSpPr>
            <a:spLocks noGrp="1"/>
          </p:cNvSpPr>
          <p:nvPr>
            <p:ph type="title" hasCustomPrompt="1"/>
          </p:nvPr>
        </p:nvSpPr>
        <p:spPr>
          <a:xfrm>
            <a:off x="1" y="1"/>
            <a:ext cx="3550596" cy="6062868"/>
          </a:xfrm>
        </p:spPr>
        <p:txBody>
          <a:bodyPr lIns="731520" tIns="731520" rIns="365760" bIns="0" anchor="t">
            <a:noAutofit/>
          </a:bodyPr>
          <a:lstStyle>
            <a:lvl1pPr>
              <a:defRPr sz="3200" b="1">
                <a:solidFill>
                  <a:schemeClr val="bg1"/>
                </a:solidFill>
                <a:latin typeface="Calibri" panose="020F0502020204030204" pitchFamily="34" charset="0"/>
                <a:cs typeface="Calibri" panose="020F0502020204030204" pitchFamily="34" charset="0"/>
              </a:defRPr>
            </a:lvl1pPr>
          </a:lstStyle>
          <a:p>
            <a:r>
              <a:rPr lang="en-US"/>
              <a:t>H2 Title: Use this slide for optional table of contents or an agenda</a:t>
            </a:r>
          </a:p>
        </p:txBody>
      </p:sp>
      <p:sp>
        <p:nvSpPr>
          <p:cNvPr id="11" name="TextBox 10">
            <a:extLst>
              <a:ext uri="{FF2B5EF4-FFF2-40B4-BE49-F238E27FC236}">
                <a16:creationId xmlns:a16="http://schemas.microsoft.com/office/drawing/2014/main" id="{706BFEE1-A7FB-4B24-AD8E-E8B80C630888}"/>
              </a:ext>
            </a:extLst>
          </p:cNvPr>
          <p:cNvSpPr txBox="1"/>
          <p:nvPr userDrawn="1"/>
        </p:nvSpPr>
        <p:spPr>
          <a:xfrm>
            <a:off x="-1" y="6411724"/>
            <a:ext cx="2923193" cy="446276"/>
          </a:xfrm>
          <a:prstGeom prst="rect">
            <a:avLst/>
          </a:prstGeom>
          <a:noFill/>
        </p:spPr>
        <p:txBody>
          <a:bodyPr wrap="square" lIns="731520" tIns="0" rIns="731520" bIns="274320" rtlCol="0">
            <a:spAutoFit/>
          </a:bodyPr>
          <a:lstStyle/>
          <a:p>
            <a:pPr algn="l"/>
            <a:r>
              <a:rPr lang="en-US" sz="1100" kern="1200">
                <a:solidFill>
                  <a:schemeClr val="bg1"/>
                </a:solidFill>
                <a:latin typeface="+mn-lt"/>
                <a:ea typeface="+mn-ea"/>
                <a:cs typeface="Arial" panose="020B0604020202020204" pitchFamily="34" charset="0"/>
              </a:rPr>
              <a:t>©2020</a:t>
            </a:r>
            <a:r>
              <a:rPr lang="en-US" sz="1100" kern="1200" baseline="0">
                <a:solidFill>
                  <a:schemeClr val="bg1"/>
                </a:solidFill>
                <a:latin typeface="+mn-lt"/>
                <a:ea typeface="+mn-ea"/>
                <a:cs typeface="Arial" panose="020B0604020202020204" pitchFamily="34" charset="0"/>
              </a:rPr>
              <a:t> Elevate Energy</a:t>
            </a:r>
            <a:endParaRPr lang="en-US" sz="1100" kern="1200">
              <a:solidFill>
                <a:schemeClr val="bg1"/>
              </a:solidFill>
              <a:latin typeface="+mn-lt"/>
              <a:ea typeface="+mn-ea"/>
              <a:cs typeface="Arial" panose="020B0604020202020204" pitchFamily="34" charset="0"/>
            </a:endParaRPr>
          </a:p>
        </p:txBody>
      </p:sp>
      <p:sp>
        <p:nvSpPr>
          <p:cNvPr id="15" name="Content Placeholder 2">
            <a:extLst>
              <a:ext uri="{FF2B5EF4-FFF2-40B4-BE49-F238E27FC236}">
                <a16:creationId xmlns:a16="http://schemas.microsoft.com/office/drawing/2014/main" id="{318B561E-A1DE-42E2-930B-A76034F0B9E7}"/>
              </a:ext>
            </a:extLst>
          </p:cNvPr>
          <p:cNvSpPr>
            <a:spLocks noGrp="1"/>
          </p:cNvSpPr>
          <p:nvPr>
            <p:ph idx="1" hasCustomPrompt="1"/>
          </p:nvPr>
        </p:nvSpPr>
        <p:spPr>
          <a:xfrm>
            <a:off x="3550596" y="0"/>
            <a:ext cx="8641403" cy="6062869"/>
          </a:xfrm>
        </p:spPr>
        <p:txBody>
          <a:bodyPr lIns="731520" tIns="731520" rIns="731520" bIns="731520">
            <a:noAutofit/>
          </a:bodyPr>
          <a:lstStyle>
            <a:lvl1pPr algn="l">
              <a:buClr>
                <a:srgbClr val="FFB901"/>
              </a:buClr>
              <a:defRPr/>
            </a:lvl1pPr>
            <a:lvl2pPr algn="l">
              <a:buClr>
                <a:srgbClr val="FFB901"/>
              </a:buClr>
              <a:defRPr/>
            </a:lvl2pPr>
            <a:lvl3pPr>
              <a:buClr>
                <a:srgbClr val="FFB901"/>
              </a:buClr>
              <a:defRPr/>
            </a:lvl3pPr>
            <a:lvl4pPr>
              <a:buClr>
                <a:srgbClr val="FFB901"/>
              </a:buClr>
              <a:defRPr/>
            </a:lvl4pPr>
            <a:lvl5pPr>
              <a:buClr>
                <a:srgbClr val="FFB901"/>
              </a:buClr>
              <a:defRPr/>
            </a:lvl5pPr>
          </a:lstStyle>
          <a:p>
            <a:r>
              <a:rPr lang="en-US"/>
              <a:t>Table of contents or agenda information goes here</a:t>
            </a:r>
          </a:p>
          <a:p>
            <a:r>
              <a:rPr lang="en-US"/>
              <a:t>Can be bulleted form or paragraph</a:t>
            </a:r>
          </a:p>
          <a:p>
            <a:r>
              <a:rPr lang="en-US"/>
              <a:t>Keep content brief</a:t>
            </a:r>
          </a:p>
          <a:p>
            <a:r>
              <a:rPr lang="en-US"/>
              <a:t>Container and text should not resize</a:t>
            </a:r>
          </a:p>
        </p:txBody>
      </p:sp>
    </p:spTree>
    <p:extLst>
      <p:ext uri="{BB962C8B-B14F-4D97-AF65-F5344CB8AC3E}">
        <p14:creationId xmlns:p14="http://schemas.microsoft.com/office/powerpoint/2010/main" val="2460907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Photo/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557C78-CC9B-4237-B173-4E628867D98F}"/>
              </a:ext>
            </a:extLst>
          </p:cNvPr>
          <p:cNvSpPr/>
          <p:nvPr userDrawn="1"/>
        </p:nvSpPr>
        <p:spPr>
          <a:xfrm>
            <a:off x="0" y="1"/>
            <a:ext cx="12192000" cy="1108953"/>
          </a:xfrm>
          <a:prstGeom prst="rect">
            <a:avLst/>
          </a:prstGeom>
          <a:solidFill>
            <a:srgbClr val="FFB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a:extLst>
              <a:ext uri="{FF2B5EF4-FFF2-40B4-BE49-F238E27FC236}">
                <a16:creationId xmlns:a16="http://schemas.microsoft.com/office/drawing/2014/main" id="{A9F6D096-39F7-4085-898A-C797B3F485F5}"/>
              </a:ext>
            </a:extLst>
          </p:cNvPr>
          <p:cNvSpPr txBox="1"/>
          <p:nvPr userDrawn="1"/>
        </p:nvSpPr>
        <p:spPr>
          <a:xfrm>
            <a:off x="1" y="6404504"/>
            <a:ext cx="2744339" cy="446276"/>
          </a:xfrm>
          <a:prstGeom prst="rect">
            <a:avLst/>
          </a:prstGeom>
          <a:noFill/>
        </p:spPr>
        <p:txBody>
          <a:bodyPr wrap="square" lIns="731520" tIns="0" rIns="0" bIns="274320" rtlCol="0">
            <a:spAutoFit/>
          </a:bodyPr>
          <a:lstStyle/>
          <a:p>
            <a:pPr algn="l"/>
            <a:r>
              <a:rPr lang="en-US" sz="1100" kern="1200">
                <a:solidFill>
                  <a:srgbClr val="81888F"/>
                </a:solidFill>
                <a:latin typeface="+mn-lt"/>
                <a:ea typeface="+mn-ea"/>
                <a:cs typeface="Arial" panose="020B0604020202020204" pitchFamily="34" charset="0"/>
              </a:rPr>
              <a:t>©2020</a:t>
            </a:r>
            <a:r>
              <a:rPr lang="en-US" sz="1100" kern="1200" baseline="0">
                <a:solidFill>
                  <a:srgbClr val="81888F"/>
                </a:solidFill>
                <a:latin typeface="+mn-lt"/>
                <a:ea typeface="+mn-ea"/>
                <a:cs typeface="Arial" panose="020B0604020202020204" pitchFamily="34" charset="0"/>
              </a:rPr>
              <a:t> Elevate Energy</a:t>
            </a:r>
            <a:endParaRPr lang="en-US" sz="1100" kern="1200">
              <a:solidFill>
                <a:srgbClr val="81888F"/>
              </a:solidFill>
              <a:latin typeface="+mn-lt"/>
              <a:ea typeface="+mn-ea"/>
              <a:cs typeface="Arial" panose="020B0604020202020204" pitchFamily="34" charset="0"/>
            </a:endParaRPr>
          </a:p>
        </p:txBody>
      </p:sp>
      <p:sp>
        <p:nvSpPr>
          <p:cNvPr id="13" name="Content Placeholder 2">
            <a:extLst>
              <a:ext uri="{FF2B5EF4-FFF2-40B4-BE49-F238E27FC236}">
                <a16:creationId xmlns:a16="http://schemas.microsoft.com/office/drawing/2014/main" id="{B1C6B91A-19E3-46EA-B035-B54F4C06AEFA}"/>
              </a:ext>
            </a:extLst>
          </p:cNvPr>
          <p:cNvSpPr>
            <a:spLocks noGrp="1"/>
          </p:cNvSpPr>
          <p:nvPr>
            <p:ph idx="1" hasCustomPrompt="1"/>
          </p:nvPr>
        </p:nvSpPr>
        <p:spPr>
          <a:xfrm>
            <a:off x="852" y="1108952"/>
            <a:ext cx="7729393" cy="4953917"/>
          </a:xfrm>
        </p:spPr>
        <p:txBody>
          <a:bodyPr lIns="731520" tIns="457200" rIns="731520" bIns="731520">
            <a:noAutofit/>
          </a:bodyPr>
          <a:lstStyle>
            <a:lvl1pPr>
              <a:buClr>
                <a:srgbClr val="FFB901"/>
              </a:buClr>
              <a:defRPr/>
            </a:lvl1pPr>
            <a:lvl2pPr>
              <a:buClr>
                <a:srgbClr val="FFB901"/>
              </a:buClr>
              <a:defRPr/>
            </a:lvl2pPr>
            <a:lvl3pPr>
              <a:buClr>
                <a:srgbClr val="FFB901"/>
              </a:buClr>
              <a:defRPr/>
            </a:lvl3pPr>
            <a:lvl4pPr>
              <a:buClr>
                <a:srgbClr val="FFB901"/>
              </a:buClr>
              <a:defRPr/>
            </a:lvl4pPr>
            <a:lvl5pPr>
              <a:buClr>
                <a:srgbClr val="FFB901"/>
              </a:buClr>
              <a:defRPr/>
            </a:lvl5pPr>
          </a:lstStyle>
          <a:p>
            <a:r>
              <a:rPr lang="en-US"/>
              <a:t>Long form content can be added here</a:t>
            </a:r>
          </a:p>
          <a:p>
            <a:pPr lvl="1"/>
            <a:r>
              <a:rPr lang="en-US"/>
              <a:t>Can be bulleted form or paragraph</a:t>
            </a:r>
          </a:p>
          <a:p>
            <a:r>
              <a:rPr lang="en-US"/>
              <a:t>Keep content brief</a:t>
            </a:r>
          </a:p>
          <a:p>
            <a:r>
              <a:rPr lang="en-US"/>
              <a:t>Container and Text should not</a:t>
            </a:r>
          </a:p>
          <a:p>
            <a:r>
              <a:rPr lang="en-US"/>
              <a:t>Keep content brief</a:t>
            </a:r>
          </a:p>
        </p:txBody>
      </p:sp>
      <p:sp>
        <p:nvSpPr>
          <p:cNvPr id="14" name="Slide Number Placeholder 5">
            <a:extLst>
              <a:ext uri="{FF2B5EF4-FFF2-40B4-BE49-F238E27FC236}">
                <a16:creationId xmlns:a16="http://schemas.microsoft.com/office/drawing/2014/main" id="{32F60497-F413-49AE-BC7D-964A2480239A}"/>
              </a:ext>
            </a:extLst>
          </p:cNvPr>
          <p:cNvSpPr txBox="1">
            <a:spLocks/>
          </p:cNvSpPr>
          <p:nvPr userDrawn="1"/>
        </p:nvSpPr>
        <p:spPr>
          <a:xfrm>
            <a:off x="10091592" y="6415607"/>
            <a:ext cx="1324829" cy="446276"/>
          </a:xfrm>
          <a:prstGeom prst="rect">
            <a:avLst/>
          </a:prstGeom>
        </p:spPr>
        <p:txBody>
          <a:bodyPr lIns="0" tIns="0" rIns="0" bIns="274320"/>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EB7B6B4-04F9-40E4-A31D-7C137F5BF82E}" type="slidenum">
              <a:rPr lang="en-US" smtClean="0"/>
              <a:pPr/>
              <a:t>‹#›</a:t>
            </a:fld>
            <a:endParaRPr lang="en-US"/>
          </a:p>
        </p:txBody>
      </p:sp>
      <p:sp>
        <p:nvSpPr>
          <p:cNvPr id="8" name="Content Placeholder 2">
            <a:extLst>
              <a:ext uri="{FF2B5EF4-FFF2-40B4-BE49-F238E27FC236}">
                <a16:creationId xmlns:a16="http://schemas.microsoft.com/office/drawing/2014/main" id="{7CACDE16-C1E7-496A-B55F-2A4071712721}"/>
              </a:ext>
            </a:extLst>
          </p:cNvPr>
          <p:cNvSpPr>
            <a:spLocks noGrp="1"/>
          </p:cNvSpPr>
          <p:nvPr>
            <p:ph idx="13" hasCustomPrompt="1"/>
          </p:nvPr>
        </p:nvSpPr>
        <p:spPr>
          <a:xfrm>
            <a:off x="7730245" y="1635368"/>
            <a:ext cx="3686176" cy="4113679"/>
          </a:xfrm>
          <a:solidFill>
            <a:schemeClr val="bg1">
              <a:lumMod val="95000"/>
            </a:schemeClr>
          </a:solidFill>
          <a:ln>
            <a:noFill/>
          </a:ln>
        </p:spPr>
        <p:txBody>
          <a:bodyPr lIns="731520" tIns="457200" rIns="731520" bIns="731520">
            <a:noAutofit/>
          </a:bodyPr>
          <a:lstStyle>
            <a:lvl1pPr marL="0" marR="0" indent="0" algn="ctr" defTabSz="914400" rtl="0" eaLnBrk="1" fontAlgn="auto" latinLnBrk="0" hangingPunct="1">
              <a:lnSpc>
                <a:spcPct val="90000"/>
              </a:lnSpc>
              <a:spcBef>
                <a:spcPts val="1000"/>
              </a:spcBef>
              <a:spcAft>
                <a:spcPts val="0"/>
              </a:spcAft>
              <a:buClr>
                <a:srgbClr val="FFB901"/>
              </a:buClr>
              <a:buSzTx/>
              <a:buFont typeface="Arial" panose="020B0604020202020204" pitchFamily="34" charset="0"/>
              <a:buNone/>
              <a:tabLst/>
              <a:defRPr/>
            </a:lvl1pPr>
            <a:lvl2pPr>
              <a:buClr>
                <a:srgbClr val="FFB901"/>
              </a:buClr>
              <a:defRPr/>
            </a:lvl2pPr>
            <a:lvl3pPr>
              <a:buClr>
                <a:srgbClr val="FFB901"/>
              </a:buClr>
              <a:defRPr/>
            </a:lvl3pPr>
            <a:lvl4pPr>
              <a:buClr>
                <a:srgbClr val="FFB901"/>
              </a:buClr>
              <a:defRPr/>
            </a:lvl4pPr>
            <a:lvl5pPr>
              <a:buClr>
                <a:srgbClr val="FFB901"/>
              </a:buClr>
              <a:defRPr/>
            </a:lvl5pPr>
          </a:lstStyle>
          <a:p>
            <a:pPr marL="0" marR="0" lvl="0" indent="0" algn="ctr" defTabSz="914400" rtl="0" eaLnBrk="1" fontAlgn="auto" latinLnBrk="0" hangingPunct="1">
              <a:lnSpc>
                <a:spcPct val="90000"/>
              </a:lnSpc>
              <a:spcBef>
                <a:spcPts val="1000"/>
              </a:spcBef>
              <a:spcAft>
                <a:spcPts val="0"/>
              </a:spcAft>
              <a:buClr>
                <a:srgbClr val="FFB901"/>
              </a:buClr>
              <a:buSzTx/>
              <a:buFont typeface="Arial" panose="020B0604020202020204" pitchFamily="34" charset="0"/>
              <a:buNone/>
              <a:tabLst/>
              <a:defRPr/>
            </a:pPr>
            <a:r>
              <a:rPr lang="en-US"/>
              <a:t>Use this space for a photo or graphic </a:t>
            </a:r>
          </a:p>
          <a:p>
            <a:pPr lvl="0"/>
            <a:r>
              <a:rPr lang="en-US"/>
              <a:t> </a:t>
            </a:r>
          </a:p>
        </p:txBody>
      </p:sp>
      <p:sp>
        <p:nvSpPr>
          <p:cNvPr id="10" name="Content Placeholder 2">
            <a:extLst>
              <a:ext uri="{FF2B5EF4-FFF2-40B4-BE49-F238E27FC236}">
                <a16:creationId xmlns:a16="http://schemas.microsoft.com/office/drawing/2014/main" id="{6333FD37-926C-4935-ACE3-DCE541B3B986}"/>
              </a:ext>
            </a:extLst>
          </p:cNvPr>
          <p:cNvSpPr>
            <a:spLocks noGrp="1"/>
          </p:cNvSpPr>
          <p:nvPr>
            <p:ph idx="14" hasCustomPrompt="1"/>
          </p:nvPr>
        </p:nvSpPr>
        <p:spPr>
          <a:xfrm>
            <a:off x="7730245" y="5876925"/>
            <a:ext cx="3686176" cy="185944"/>
          </a:xfrm>
        </p:spPr>
        <p:txBody>
          <a:bodyPr lIns="731520" tIns="0" rIns="0" bIns="0">
            <a:noAutofit/>
          </a:bodyPr>
          <a:lstStyle>
            <a:lvl1pPr marL="0" indent="0" algn="r">
              <a:buClr>
                <a:srgbClr val="FFB901"/>
              </a:buClr>
              <a:buNone/>
              <a:defRPr sz="1400"/>
            </a:lvl1pPr>
            <a:lvl2pPr>
              <a:buClr>
                <a:srgbClr val="FFB901"/>
              </a:buClr>
              <a:defRPr/>
            </a:lvl2pPr>
            <a:lvl3pPr>
              <a:buClr>
                <a:srgbClr val="FFB901"/>
              </a:buClr>
              <a:defRPr/>
            </a:lvl3pPr>
            <a:lvl4pPr>
              <a:buClr>
                <a:srgbClr val="FFB901"/>
              </a:buClr>
              <a:defRPr/>
            </a:lvl4pPr>
            <a:lvl5pPr>
              <a:buClr>
                <a:srgbClr val="FFB901"/>
              </a:buClr>
              <a:defRPr/>
            </a:lvl5pPr>
          </a:lstStyle>
          <a:p>
            <a:r>
              <a:rPr lang="en-US"/>
              <a:t>SOURCE: source information goes here </a:t>
            </a:r>
          </a:p>
        </p:txBody>
      </p:sp>
      <p:sp>
        <p:nvSpPr>
          <p:cNvPr id="11" name="Title 1">
            <a:extLst>
              <a:ext uri="{FF2B5EF4-FFF2-40B4-BE49-F238E27FC236}">
                <a16:creationId xmlns:a16="http://schemas.microsoft.com/office/drawing/2014/main" id="{18B506D5-BDE9-4583-9069-19E407454D60}"/>
              </a:ext>
            </a:extLst>
          </p:cNvPr>
          <p:cNvSpPr>
            <a:spLocks noGrp="1"/>
          </p:cNvSpPr>
          <p:nvPr>
            <p:ph type="title"/>
          </p:nvPr>
        </p:nvSpPr>
        <p:spPr>
          <a:xfrm>
            <a:off x="0" y="1"/>
            <a:ext cx="12191999" cy="1108951"/>
          </a:xfrm>
        </p:spPr>
        <p:txBody>
          <a:bodyPr lIns="731520" tIns="0" rIns="731520" bIns="0" anchor="ctr" anchorCtr="0">
            <a:noAutofit/>
          </a:bodyPr>
          <a:lstStyle>
            <a:lvl1pPr>
              <a:defRPr sz="3200" b="1">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0892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Large Photo/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557C78-CC9B-4237-B173-4E628867D98F}"/>
              </a:ext>
            </a:extLst>
          </p:cNvPr>
          <p:cNvSpPr/>
          <p:nvPr userDrawn="1"/>
        </p:nvSpPr>
        <p:spPr>
          <a:xfrm>
            <a:off x="0" y="2"/>
            <a:ext cx="12192000" cy="5749046"/>
          </a:xfrm>
          <a:prstGeom prst="rect">
            <a:avLst/>
          </a:prstGeom>
          <a:solidFill>
            <a:srgbClr val="FFB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a:extLst>
              <a:ext uri="{FF2B5EF4-FFF2-40B4-BE49-F238E27FC236}">
                <a16:creationId xmlns:a16="http://schemas.microsoft.com/office/drawing/2014/main" id="{A9F6D096-39F7-4085-898A-C797B3F485F5}"/>
              </a:ext>
            </a:extLst>
          </p:cNvPr>
          <p:cNvSpPr txBox="1"/>
          <p:nvPr userDrawn="1"/>
        </p:nvSpPr>
        <p:spPr>
          <a:xfrm>
            <a:off x="1" y="6404504"/>
            <a:ext cx="2744339" cy="446276"/>
          </a:xfrm>
          <a:prstGeom prst="rect">
            <a:avLst/>
          </a:prstGeom>
          <a:noFill/>
        </p:spPr>
        <p:txBody>
          <a:bodyPr wrap="square" lIns="731520" tIns="0" rIns="0" bIns="274320" rtlCol="0">
            <a:spAutoFit/>
          </a:bodyPr>
          <a:lstStyle/>
          <a:p>
            <a:pPr algn="l"/>
            <a:r>
              <a:rPr lang="en-US" sz="1100" kern="1200">
                <a:solidFill>
                  <a:srgbClr val="81888F"/>
                </a:solidFill>
                <a:latin typeface="+mn-lt"/>
                <a:ea typeface="+mn-ea"/>
                <a:cs typeface="Arial" panose="020B0604020202020204" pitchFamily="34" charset="0"/>
              </a:rPr>
              <a:t>©2020</a:t>
            </a:r>
            <a:r>
              <a:rPr lang="en-US" sz="1100" kern="1200" baseline="0">
                <a:solidFill>
                  <a:srgbClr val="81888F"/>
                </a:solidFill>
                <a:latin typeface="+mn-lt"/>
                <a:ea typeface="+mn-ea"/>
                <a:cs typeface="Arial" panose="020B0604020202020204" pitchFamily="34" charset="0"/>
              </a:rPr>
              <a:t> Elevate Energy</a:t>
            </a:r>
            <a:endParaRPr lang="en-US" sz="1100" kern="1200">
              <a:solidFill>
                <a:srgbClr val="81888F"/>
              </a:solidFill>
              <a:latin typeface="+mn-lt"/>
              <a:ea typeface="+mn-ea"/>
              <a:cs typeface="Arial" panose="020B0604020202020204" pitchFamily="34" charset="0"/>
            </a:endParaRPr>
          </a:p>
        </p:txBody>
      </p:sp>
      <p:sp>
        <p:nvSpPr>
          <p:cNvPr id="14" name="Slide Number Placeholder 5">
            <a:extLst>
              <a:ext uri="{FF2B5EF4-FFF2-40B4-BE49-F238E27FC236}">
                <a16:creationId xmlns:a16="http://schemas.microsoft.com/office/drawing/2014/main" id="{32F60497-F413-49AE-BC7D-964A2480239A}"/>
              </a:ext>
            </a:extLst>
          </p:cNvPr>
          <p:cNvSpPr txBox="1">
            <a:spLocks/>
          </p:cNvSpPr>
          <p:nvPr userDrawn="1"/>
        </p:nvSpPr>
        <p:spPr>
          <a:xfrm>
            <a:off x="10091592" y="6415607"/>
            <a:ext cx="1324829" cy="446276"/>
          </a:xfrm>
          <a:prstGeom prst="rect">
            <a:avLst/>
          </a:prstGeom>
        </p:spPr>
        <p:txBody>
          <a:bodyPr lIns="0" tIns="0" rIns="0" bIns="274320"/>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EB7B6B4-04F9-40E4-A31D-7C137F5BF82E}" type="slidenum">
              <a:rPr lang="en-US" smtClean="0"/>
              <a:pPr/>
              <a:t>‹#›</a:t>
            </a:fld>
            <a:endParaRPr lang="en-US"/>
          </a:p>
        </p:txBody>
      </p:sp>
      <p:sp>
        <p:nvSpPr>
          <p:cNvPr id="8" name="Content Placeholder 2">
            <a:extLst>
              <a:ext uri="{FF2B5EF4-FFF2-40B4-BE49-F238E27FC236}">
                <a16:creationId xmlns:a16="http://schemas.microsoft.com/office/drawing/2014/main" id="{7CACDE16-C1E7-496A-B55F-2A4071712721}"/>
              </a:ext>
            </a:extLst>
          </p:cNvPr>
          <p:cNvSpPr>
            <a:spLocks noGrp="1"/>
          </p:cNvSpPr>
          <p:nvPr>
            <p:ph idx="13" hasCustomPrompt="1"/>
          </p:nvPr>
        </p:nvSpPr>
        <p:spPr>
          <a:xfrm>
            <a:off x="688157" y="1108952"/>
            <a:ext cx="10728264" cy="4640095"/>
          </a:xfrm>
          <a:solidFill>
            <a:schemeClr val="bg1">
              <a:lumMod val="95000"/>
            </a:schemeClr>
          </a:solidFill>
          <a:ln>
            <a:noFill/>
          </a:ln>
        </p:spPr>
        <p:txBody>
          <a:bodyPr lIns="731520" tIns="457200" rIns="731520" bIns="731520">
            <a:noAutofit/>
          </a:bodyPr>
          <a:lstStyle>
            <a:lvl1pPr marL="0" marR="0" indent="0" algn="ctr" defTabSz="914400" rtl="0" eaLnBrk="1" fontAlgn="auto" latinLnBrk="0" hangingPunct="1">
              <a:lnSpc>
                <a:spcPct val="90000"/>
              </a:lnSpc>
              <a:spcBef>
                <a:spcPts val="1000"/>
              </a:spcBef>
              <a:spcAft>
                <a:spcPts val="0"/>
              </a:spcAft>
              <a:buClr>
                <a:srgbClr val="FFB901"/>
              </a:buClr>
              <a:buSzTx/>
              <a:buFont typeface="Arial" panose="020B0604020202020204" pitchFamily="34" charset="0"/>
              <a:buNone/>
              <a:tabLst/>
              <a:defRPr/>
            </a:lvl1pPr>
            <a:lvl2pPr>
              <a:buClr>
                <a:srgbClr val="FFB901"/>
              </a:buClr>
              <a:defRPr/>
            </a:lvl2pPr>
            <a:lvl3pPr>
              <a:buClr>
                <a:srgbClr val="FFB901"/>
              </a:buClr>
              <a:defRPr/>
            </a:lvl3pPr>
            <a:lvl4pPr>
              <a:buClr>
                <a:srgbClr val="FFB901"/>
              </a:buClr>
              <a:defRPr/>
            </a:lvl4pPr>
            <a:lvl5pPr>
              <a:buClr>
                <a:srgbClr val="FFB901"/>
              </a:buClr>
              <a:defRPr/>
            </a:lvl5pPr>
          </a:lstStyle>
          <a:p>
            <a:pPr marL="0" marR="0" lvl="0" indent="0" algn="ctr" defTabSz="914400" rtl="0" eaLnBrk="1" fontAlgn="auto" latinLnBrk="0" hangingPunct="1">
              <a:lnSpc>
                <a:spcPct val="90000"/>
              </a:lnSpc>
              <a:spcBef>
                <a:spcPts val="1000"/>
              </a:spcBef>
              <a:spcAft>
                <a:spcPts val="0"/>
              </a:spcAft>
              <a:buClr>
                <a:srgbClr val="FFB901"/>
              </a:buClr>
              <a:buSzTx/>
              <a:buFont typeface="Arial" panose="020B0604020202020204" pitchFamily="34" charset="0"/>
              <a:buNone/>
              <a:tabLst/>
              <a:defRPr/>
            </a:pPr>
            <a:r>
              <a:rPr lang="en-US"/>
              <a:t>Use this space for a photo or graphic </a:t>
            </a:r>
          </a:p>
          <a:p>
            <a:pPr lvl="0"/>
            <a:r>
              <a:rPr lang="en-US"/>
              <a:t> </a:t>
            </a:r>
          </a:p>
        </p:txBody>
      </p:sp>
      <p:sp>
        <p:nvSpPr>
          <p:cNvPr id="17" name="Title 1">
            <a:extLst>
              <a:ext uri="{FF2B5EF4-FFF2-40B4-BE49-F238E27FC236}">
                <a16:creationId xmlns:a16="http://schemas.microsoft.com/office/drawing/2014/main" id="{577B3136-DA25-4D2A-8F8D-7503EC1F65F4}"/>
              </a:ext>
            </a:extLst>
          </p:cNvPr>
          <p:cNvSpPr>
            <a:spLocks noGrp="1"/>
          </p:cNvSpPr>
          <p:nvPr>
            <p:ph type="title"/>
          </p:nvPr>
        </p:nvSpPr>
        <p:spPr>
          <a:xfrm>
            <a:off x="0" y="1"/>
            <a:ext cx="12191999" cy="1108951"/>
          </a:xfrm>
        </p:spPr>
        <p:txBody>
          <a:bodyPr lIns="731520" tIns="0" rIns="731520" bIns="0" anchor="ctr" anchorCtr="0">
            <a:noAutofit/>
          </a:bodyPr>
          <a:lstStyle>
            <a:lvl1pPr>
              <a:defRPr sz="3200" b="1">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639883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557C78-CC9B-4237-B173-4E628867D98F}"/>
              </a:ext>
            </a:extLst>
          </p:cNvPr>
          <p:cNvSpPr/>
          <p:nvPr userDrawn="1"/>
        </p:nvSpPr>
        <p:spPr>
          <a:xfrm>
            <a:off x="0" y="1"/>
            <a:ext cx="12192000" cy="1108953"/>
          </a:xfrm>
          <a:prstGeom prst="rect">
            <a:avLst/>
          </a:prstGeom>
          <a:solidFill>
            <a:srgbClr val="FFB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a:extLst>
              <a:ext uri="{FF2B5EF4-FFF2-40B4-BE49-F238E27FC236}">
                <a16:creationId xmlns:a16="http://schemas.microsoft.com/office/drawing/2014/main" id="{A9F6D096-39F7-4085-898A-C797B3F485F5}"/>
              </a:ext>
            </a:extLst>
          </p:cNvPr>
          <p:cNvSpPr txBox="1"/>
          <p:nvPr userDrawn="1"/>
        </p:nvSpPr>
        <p:spPr>
          <a:xfrm>
            <a:off x="1" y="6404504"/>
            <a:ext cx="2744339" cy="446276"/>
          </a:xfrm>
          <a:prstGeom prst="rect">
            <a:avLst/>
          </a:prstGeom>
          <a:noFill/>
        </p:spPr>
        <p:txBody>
          <a:bodyPr wrap="square" lIns="731520" tIns="0" rIns="0" bIns="274320" rtlCol="0">
            <a:spAutoFit/>
          </a:bodyPr>
          <a:lstStyle/>
          <a:p>
            <a:pPr algn="l"/>
            <a:r>
              <a:rPr lang="en-US" sz="1100" kern="1200">
                <a:solidFill>
                  <a:srgbClr val="81888F"/>
                </a:solidFill>
                <a:latin typeface="+mn-lt"/>
                <a:ea typeface="+mn-ea"/>
                <a:cs typeface="Arial" panose="020B0604020202020204" pitchFamily="34" charset="0"/>
              </a:rPr>
              <a:t>©2020</a:t>
            </a:r>
            <a:r>
              <a:rPr lang="en-US" sz="1100" kern="1200" baseline="0">
                <a:solidFill>
                  <a:srgbClr val="81888F"/>
                </a:solidFill>
                <a:latin typeface="+mn-lt"/>
                <a:ea typeface="+mn-ea"/>
                <a:cs typeface="Arial" panose="020B0604020202020204" pitchFamily="34" charset="0"/>
              </a:rPr>
              <a:t> Elevate Energy</a:t>
            </a:r>
            <a:endParaRPr lang="en-US" sz="1100" kern="1200">
              <a:solidFill>
                <a:srgbClr val="81888F"/>
              </a:solidFill>
              <a:latin typeface="+mn-lt"/>
              <a:ea typeface="+mn-ea"/>
              <a:cs typeface="Arial" panose="020B0604020202020204" pitchFamily="34" charset="0"/>
            </a:endParaRPr>
          </a:p>
        </p:txBody>
      </p:sp>
      <p:sp>
        <p:nvSpPr>
          <p:cNvPr id="13" name="Content Placeholder 2">
            <a:extLst>
              <a:ext uri="{FF2B5EF4-FFF2-40B4-BE49-F238E27FC236}">
                <a16:creationId xmlns:a16="http://schemas.microsoft.com/office/drawing/2014/main" id="{B1C6B91A-19E3-46EA-B035-B54F4C06AEFA}"/>
              </a:ext>
            </a:extLst>
          </p:cNvPr>
          <p:cNvSpPr>
            <a:spLocks noGrp="1"/>
          </p:cNvSpPr>
          <p:nvPr>
            <p:ph idx="1" hasCustomPrompt="1"/>
          </p:nvPr>
        </p:nvSpPr>
        <p:spPr>
          <a:xfrm>
            <a:off x="852" y="1108953"/>
            <a:ext cx="8209293" cy="2675108"/>
          </a:xfrm>
        </p:spPr>
        <p:txBody>
          <a:bodyPr lIns="731520" tIns="457200" rIns="731520" bIns="731520">
            <a:noAutofit/>
          </a:bodyPr>
          <a:lstStyle>
            <a:lvl1pPr marL="457200" indent="-457200">
              <a:buClr>
                <a:srgbClr val="FFB901"/>
              </a:buClr>
              <a:buFont typeface="Arial" panose="020B0604020202020204" pitchFamily="34" charset="0"/>
              <a:buChar char="•"/>
              <a:defRPr/>
            </a:lvl1pPr>
            <a:lvl2pPr>
              <a:buClr>
                <a:srgbClr val="FFB901"/>
              </a:buClr>
              <a:defRPr/>
            </a:lvl2pPr>
            <a:lvl3pPr>
              <a:buClr>
                <a:srgbClr val="FFB901"/>
              </a:buClr>
              <a:defRPr/>
            </a:lvl3pPr>
            <a:lvl4pPr>
              <a:buClr>
                <a:srgbClr val="FFB901"/>
              </a:buClr>
              <a:defRPr/>
            </a:lvl4pPr>
            <a:lvl5pPr>
              <a:buClr>
                <a:srgbClr val="FFB901"/>
              </a:buClr>
              <a:defRPr/>
            </a:lvl5pPr>
          </a:lstStyle>
          <a:p>
            <a:pPr marL="457200" indent="-457200">
              <a:buFont typeface="Arial" panose="020B0604020202020204" pitchFamily="34" charset="0"/>
              <a:buChar char="•"/>
            </a:pPr>
            <a:r>
              <a:rPr lang="en-US" sz="2800"/>
              <a:t>Contact information</a:t>
            </a:r>
          </a:p>
        </p:txBody>
      </p:sp>
      <p:sp>
        <p:nvSpPr>
          <p:cNvPr id="14" name="Slide Number Placeholder 5">
            <a:extLst>
              <a:ext uri="{FF2B5EF4-FFF2-40B4-BE49-F238E27FC236}">
                <a16:creationId xmlns:a16="http://schemas.microsoft.com/office/drawing/2014/main" id="{32F60497-F413-49AE-BC7D-964A2480239A}"/>
              </a:ext>
            </a:extLst>
          </p:cNvPr>
          <p:cNvSpPr txBox="1">
            <a:spLocks/>
          </p:cNvSpPr>
          <p:nvPr userDrawn="1"/>
        </p:nvSpPr>
        <p:spPr>
          <a:xfrm>
            <a:off x="10091592" y="6415607"/>
            <a:ext cx="1324829" cy="446276"/>
          </a:xfrm>
          <a:prstGeom prst="rect">
            <a:avLst/>
          </a:prstGeom>
        </p:spPr>
        <p:txBody>
          <a:bodyPr lIns="0" tIns="0" rIns="0" bIns="274320"/>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EB7B6B4-04F9-40E4-A31D-7C137F5BF82E}" type="slidenum">
              <a:rPr lang="en-US" smtClean="0"/>
              <a:pPr/>
              <a:t>‹#›</a:t>
            </a:fld>
            <a:endParaRPr lang="en-US"/>
          </a:p>
        </p:txBody>
      </p:sp>
      <p:sp>
        <p:nvSpPr>
          <p:cNvPr id="8" name="TextBox 7">
            <a:extLst>
              <a:ext uri="{FF2B5EF4-FFF2-40B4-BE49-F238E27FC236}">
                <a16:creationId xmlns:a16="http://schemas.microsoft.com/office/drawing/2014/main" id="{A1388296-7DAB-44C6-B4BB-62BDB0E5D866}"/>
              </a:ext>
            </a:extLst>
          </p:cNvPr>
          <p:cNvSpPr txBox="1"/>
          <p:nvPr userDrawn="1"/>
        </p:nvSpPr>
        <p:spPr>
          <a:xfrm>
            <a:off x="0" y="4186341"/>
            <a:ext cx="4981576" cy="1815882"/>
          </a:xfrm>
          <a:prstGeom prst="rect">
            <a:avLst/>
          </a:prstGeom>
          <a:noFill/>
        </p:spPr>
        <p:txBody>
          <a:bodyPr wrap="square" lIns="1280160" rtlCol="0">
            <a:spAutoFit/>
          </a:bodyPr>
          <a:lstStyle/>
          <a:p>
            <a:r>
              <a:rPr lang="en-US" sz="2800"/>
              <a:t>ElevateEnergy.org</a:t>
            </a:r>
          </a:p>
          <a:p>
            <a:r>
              <a:rPr lang="en-US" sz="2800"/>
              <a:t>info@ElevateEnergy.org</a:t>
            </a:r>
          </a:p>
          <a:p>
            <a:r>
              <a:rPr lang="en-US" sz="2800"/>
              <a:t>@</a:t>
            </a:r>
            <a:r>
              <a:rPr lang="en-US" sz="2800" err="1"/>
              <a:t>ElevateEnergyNP</a:t>
            </a:r>
            <a:endParaRPr lang="en-US" sz="2800"/>
          </a:p>
          <a:p>
            <a:r>
              <a:rPr lang="en-US" sz="2800"/>
              <a:t>@</a:t>
            </a:r>
            <a:r>
              <a:rPr lang="en-US" sz="2800" err="1"/>
              <a:t>Elevate_Energy</a:t>
            </a:r>
            <a:endParaRPr lang="en-US" sz="2800"/>
          </a:p>
        </p:txBody>
      </p:sp>
      <p:pic>
        <p:nvPicPr>
          <p:cNvPr id="10" name="Graphic 9">
            <a:extLst>
              <a:ext uri="{FF2B5EF4-FFF2-40B4-BE49-F238E27FC236}">
                <a16:creationId xmlns:a16="http://schemas.microsoft.com/office/drawing/2014/main" id="{CCF24C9D-6EB1-4E55-B272-CDC499B2A6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1502" y="4293313"/>
            <a:ext cx="337083" cy="1629234"/>
          </a:xfrm>
          <a:prstGeom prst="rect">
            <a:avLst/>
          </a:prstGeom>
        </p:spPr>
      </p:pic>
      <p:sp>
        <p:nvSpPr>
          <p:cNvPr id="11" name="Title 1">
            <a:extLst>
              <a:ext uri="{FF2B5EF4-FFF2-40B4-BE49-F238E27FC236}">
                <a16:creationId xmlns:a16="http://schemas.microsoft.com/office/drawing/2014/main" id="{FC1BF1FA-6BB1-4BA2-84FA-F05C0DD9514C}"/>
              </a:ext>
            </a:extLst>
          </p:cNvPr>
          <p:cNvSpPr>
            <a:spLocks noGrp="1"/>
          </p:cNvSpPr>
          <p:nvPr>
            <p:ph type="title"/>
          </p:nvPr>
        </p:nvSpPr>
        <p:spPr>
          <a:xfrm>
            <a:off x="0" y="1"/>
            <a:ext cx="12191999" cy="1108951"/>
          </a:xfrm>
        </p:spPr>
        <p:txBody>
          <a:bodyPr lIns="731520" tIns="0" rIns="731520" bIns="0" anchor="ctr" anchorCtr="0">
            <a:noAutofit/>
          </a:bodyPr>
          <a:lstStyle>
            <a:lvl1pPr>
              <a:defRPr sz="3200" b="1">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805141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9FE89D-9607-403A-8A8D-19FC734225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7BAECC-C0E4-43F6-B47A-91217CD26F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EBC88-C2EB-47ED-8440-9CA0576843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7F9D2A-EA97-4F3E-9A00-F9CC28341A3E}" type="datetimeFigureOut">
              <a:rPr lang="en-US" smtClean="0"/>
              <a:t>10/20/20</a:t>
            </a:fld>
            <a:endParaRPr lang="en-US"/>
          </a:p>
        </p:txBody>
      </p:sp>
      <p:sp>
        <p:nvSpPr>
          <p:cNvPr id="5" name="Footer Placeholder 4">
            <a:extLst>
              <a:ext uri="{FF2B5EF4-FFF2-40B4-BE49-F238E27FC236}">
                <a16:creationId xmlns:a16="http://schemas.microsoft.com/office/drawing/2014/main" id="{95972841-2626-4498-BDA2-4F77EFE2F0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AB8CE2-E50A-415C-863A-82332C636B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E2010B-E3D2-4DCA-ADC0-CD5ADB6AA6A3}" type="slidenum">
              <a:rPr lang="en-US" smtClean="0"/>
              <a:t>‹#›</a:t>
            </a:fld>
            <a:endParaRPr lang="en-US"/>
          </a:p>
        </p:txBody>
      </p:sp>
    </p:spTree>
    <p:extLst>
      <p:ext uri="{BB962C8B-B14F-4D97-AF65-F5344CB8AC3E}">
        <p14:creationId xmlns:p14="http://schemas.microsoft.com/office/powerpoint/2010/main" val="2140358032"/>
      </p:ext>
    </p:extLst>
  </p:cSld>
  <p:clrMap bg1="lt1" tx1="dk1" bg2="lt2" tx2="dk2" accent1="accent1" accent2="accent2" accent3="accent3" accent4="accent4" accent5="accent5" accent6="accent6" hlink="hlink" folHlink="folHlink"/>
  <p:sldLayoutIdLst>
    <p:sldLayoutId id="2147483662" r:id="rId1"/>
    <p:sldLayoutId id="2147483671" r:id="rId2"/>
    <p:sldLayoutId id="2147483663" r:id="rId3"/>
    <p:sldLayoutId id="2147483672" r:id="rId4"/>
    <p:sldLayoutId id="2147483664" r:id="rId5"/>
    <p:sldLayoutId id="2147483666" r:id="rId6"/>
    <p:sldLayoutId id="2147483660" r:id="rId7"/>
    <p:sldLayoutId id="2147483665" r:id="rId8"/>
    <p:sldLayoutId id="2147483661" r:id="rId9"/>
    <p:sldLayoutId id="2147483674"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B76C24-5323-4CF0-9AE9-20B6EAC0645E}" type="datetimeFigureOut">
              <a:rPr lang="en-US" smtClean="0"/>
              <a:t>10/20/20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3CDB2A-06D5-4FDF-B654-C739C54AFDA0}" type="slidenum">
              <a:rPr lang="en-US" smtClean="0"/>
              <a:t>‹#›</a:t>
            </a:fld>
            <a:endParaRPr lang="en-US"/>
          </a:p>
        </p:txBody>
      </p:sp>
    </p:spTree>
    <p:extLst>
      <p:ext uri="{BB962C8B-B14F-4D97-AF65-F5344CB8AC3E}">
        <p14:creationId xmlns:p14="http://schemas.microsoft.com/office/powerpoint/2010/main" val="32895658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mailto:Delmar.Gillus@elevateenergy.org" TargetMode="External"/><Relationship Id="rId2" Type="http://schemas.openxmlformats.org/officeDocument/2006/relationships/hyperlink" Target="mailto:Abigail.Corso@elevateenergy.org" TargetMode="External"/><Relationship Id="rId1" Type="http://schemas.openxmlformats.org/officeDocument/2006/relationships/slideLayout" Target="../slideLayouts/slideLayout16.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hyperlink" Target="https://www.elevateenergy.org/cc-solar-map/" TargetMode="External"/><Relationship Id="rId3" Type="http://schemas.openxmlformats.org/officeDocument/2006/relationships/hyperlink" Target="http://www.elevateenergy.org/community-solar/home/" TargetMode="External"/><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hyperlink" Target="https://www.eia.gov/consumption/residential/reports/2015/energybills/" TargetMode="Externa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0CF6FD-E5A8-407F-B859-953FD6B72B66}"/>
              </a:ext>
            </a:extLst>
          </p:cNvPr>
          <p:cNvSpPr>
            <a:spLocks noGrp="1"/>
          </p:cNvSpPr>
          <p:nvPr>
            <p:ph type="ctrTitle"/>
          </p:nvPr>
        </p:nvSpPr>
        <p:spPr>
          <a:xfrm>
            <a:off x="4000501" y="485776"/>
            <a:ext cx="8191498" cy="2781299"/>
          </a:xfrm>
        </p:spPr>
        <p:txBody>
          <a:bodyPr/>
          <a:lstStyle/>
          <a:p>
            <a:pPr fontAlgn="base"/>
            <a:br>
              <a:rPr lang="en-US" dirty="0"/>
            </a:br>
            <a:br>
              <a:rPr lang="en-US" dirty="0"/>
            </a:br>
            <a:r>
              <a:rPr lang="en-US" dirty="0"/>
              <a:t>Steps to Transformative Change: Diversity, Equity, and Energy</a:t>
            </a:r>
          </a:p>
        </p:txBody>
      </p:sp>
      <p:sp>
        <p:nvSpPr>
          <p:cNvPr id="7" name="Subtitle 6">
            <a:extLst>
              <a:ext uri="{FF2B5EF4-FFF2-40B4-BE49-F238E27FC236}">
                <a16:creationId xmlns:a16="http://schemas.microsoft.com/office/drawing/2014/main" id="{23E81228-7649-458B-B5D5-9AE735EF951B}"/>
              </a:ext>
            </a:extLst>
          </p:cNvPr>
          <p:cNvSpPr>
            <a:spLocks noGrp="1"/>
          </p:cNvSpPr>
          <p:nvPr>
            <p:ph type="subTitle" idx="1"/>
          </p:nvPr>
        </p:nvSpPr>
        <p:spPr>
          <a:xfrm>
            <a:off x="4000501" y="2781300"/>
            <a:ext cx="8191498" cy="1820096"/>
          </a:xfrm>
        </p:spPr>
        <p:txBody>
          <a:bodyPr/>
          <a:lstStyle/>
          <a:p>
            <a:endParaRPr lang="en-US" dirty="0"/>
          </a:p>
          <a:p>
            <a:r>
              <a:rPr lang="en-US" dirty="0"/>
              <a:t>Wisconsin Academy of Sciences, Arts &amp; Letters</a:t>
            </a:r>
          </a:p>
          <a:p>
            <a:r>
              <a:rPr lang="en-US" dirty="0"/>
              <a:t>Environmental Breakfast Series</a:t>
            </a:r>
          </a:p>
          <a:p>
            <a:endParaRPr lang="en-US" dirty="0"/>
          </a:p>
          <a:p>
            <a:r>
              <a:rPr lang="en-US" dirty="0"/>
              <a:t>October 21st, 2020</a:t>
            </a:r>
          </a:p>
        </p:txBody>
      </p:sp>
    </p:spTree>
    <p:extLst>
      <p:ext uri="{BB962C8B-B14F-4D97-AF65-F5344CB8AC3E}">
        <p14:creationId xmlns:p14="http://schemas.microsoft.com/office/powerpoint/2010/main" val="2928533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Emphasis on Community Service</a:t>
            </a:r>
          </a:p>
        </p:txBody>
      </p:sp>
      <p:sp>
        <p:nvSpPr>
          <p:cNvPr id="3" name="Content Placeholder 2"/>
          <p:cNvSpPr>
            <a:spLocks noGrp="1"/>
          </p:cNvSpPr>
          <p:nvPr>
            <p:ph idx="1"/>
          </p:nvPr>
        </p:nvSpPr>
        <p:spPr>
          <a:xfrm>
            <a:off x="425669" y="1051718"/>
            <a:ext cx="5313143" cy="4754563"/>
          </a:xfrm>
          <a:prstGeom prst="rect">
            <a:avLst/>
          </a:prstGeom>
        </p:spPr>
        <p:txBody>
          <a:bodyPr/>
          <a:lstStyle/>
          <a:p>
            <a:r>
              <a:rPr lang="en-US" sz="2800" dirty="0"/>
              <a:t>Rental and/or utility bill assistance to over 250 families in Illinois, Michigan, and Wisconsin</a:t>
            </a:r>
          </a:p>
          <a:p>
            <a:r>
              <a:rPr lang="en-US" sz="2800" dirty="0"/>
              <a:t>Over 200,000 bottles of water distributed in </a:t>
            </a:r>
            <a:r>
              <a:rPr lang="en-US" sz="3200" dirty="0"/>
              <a:t>communities</a:t>
            </a:r>
            <a:r>
              <a:rPr lang="en-US" sz="2800" dirty="0"/>
              <a:t> in need of safe drinking water due to water utility shut-offs</a:t>
            </a:r>
          </a:p>
          <a:p>
            <a:r>
              <a:rPr lang="en-US" sz="2800" dirty="0"/>
              <a:t>Groceries to over 200 seniors</a:t>
            </a:r>
          </a:p>
        </p:txBody>
      </p:sp>
      <p:pic>
        <p:nvPicPr>
          <p:cNvPr id="4" name="Picture 3">
            <a:extLst>
              <a:ext uri="{FF2B5EF4-FFF2-40B4-BE49-F238E27FC236}">
                <a16:creationId xmlns:a16="http://schemas.microsoft.com/office/drawing/2014/main" id="{99F4470A-6396-4561-94FB-949B83DB037E}"/>
              </a:ext>
            </a:extLst>
          </p:cNvPr>
          <p:cNvPicPr>
            <a:picLocks noChangeAspect="1"/>
          </p:cNvPicPr>
          <p:nvPr/>
        </p:nvPicPr>
        <p:blipFill>
          <a:blip r:embed="rId2"/>
          <a:stretch>
            <a:fillRect/>
          </a:stretch>
        </p:blipFill>
        <p:spPr>
          <a:xfrm>
            <a:off x="7210427" y="304800"/>
            <a:ext cx="4671848" cy="62484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65FD248-14B3-472E-B473-B85FDD988C8C}"/>
              </a:ext>
            </a:extLst>
          </p:cNvPr>
          <p:cNvPicPr>
            <a:picLocks noChangeAspect="1"/>
          </p:cNvPicPr>
          <p:nvPr/>
        </p:nvPicPr>
        <p:blipFill>
          <a:blip r:embed="rId3"/>
          <a:stretch>
            <a:fillRect/>
          </a:stretch>
        </p:blipFill>
        <p:spPr>
          <a:xfrm>
            <a:off x="5546960" y="3673366"/>
            <a:ext cx="3326934" cy="3093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7075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Emphasis on workforce and diverse contractors</a:t>
            </a:r>
          </a:p>
        </p:txBody>
      </p:sp>
      <p:sp>
        <p:nvSpPr>
          <p:cNvPr id="2" name="Content Placeholder 1"/>
          <p:cNvSpPr>
            <a:spLocks noGrp="1"/>
          </p:cNvSpPr>
          <p:nvPr>
            <p:ph idx="1"/>
          </p:nvPr>
        </p:nvSpPr>
        <p:spPr>
          <a:xfrm>
            <a:off x="557213" y="1371601"/>
            <a:ext cx="6910387" cy="4754563"/>
          </a:xfrm>
        </p:spPr>
        <p:txBody>
          <a:bodyPr/>
          <a:lstStyle/>
          <a:p>
            <a:r>
              <a:rPr lang="en-US" sz="2800" dirty="0"/>
              <a:t>Provide access to utility energy efficiency trade ally programs to disadvantaged contractors</a:t>
            </a:r>
          </a:p>
          <a:p>
            <a:r>
              <a:rPr lang="en-US" sz="2800" dirty="0"/>
              <a:t>Provide training in back office support (</a:t>
            </a:r>
            <a:r>
              <a:rPr lang="en-US" sz="2800" dirty="0" err="1"/>
              <a:t>eg</a:t>
            </a:r>
            <a:r>
              <a:rPr lang="en-US" sz="2800" dirty="0"/>
              <a:t>: invoicing), marketing and outreach. Assist with access to trade ally programs and M/W/V/D business certifications - </a:t>
            </a:r>
            <a:r>
              <a:rPr lang="en-US" sz="2800" b="1" dirty="0"/>
              <a:t>20 contractors graduated in 2019</a:t>
            </a:r>
          </a:p>
          <a:p>
            <a:r>
              <a:rPr lang="en-US" sz="2800" dirty="0"/>
              <a:t>Provide solar installation training to 105 trainees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6587" t="45936" r="16415" b="43309"/>
          <a:stretch/>
        </p:blipFill>
        <p:spPr>
          <a:xfrm>
            <a:off x="7522008" y="2514600"/>
            <a:ext cx="2935142" cy="3113568"/>
          </a:xfrm>
          <a:prstGeom prst="rect">
            <a:avLst/>
          </a:prstGeom>
        </p:spPr>
      </p:pic>
    </p:spTree>
    <p:extLst>
      <p:ext uri="{BB962C8B-B14F-4D97-AF65-F5344CB8AC3E}">
        <p14:creationId xmlns:p14="http://schemas.microsoft.com/office/powerpoint/2010/main" val="587649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8BA77-1BEF-436C-823D-9497F5088F57}"/>
              </a:ext>
            </a:extLst>
          </p:cNvPr>
          <p:cNvSpPr>
            <a:spLocks noGrp="1"/>
          </p:cNvSpPr>
          <p:nvPr>
            <p:ph type="title"/>
          </p:nvPr>
        </p:nvSpPr>
        <p:spPr/>
        <p:txBody>
          <a:bodyPr/>
          <a:lstStyle/>
          <a:p>
            <a:r>
              <a:rPr lang="en-US" dirty="0"/>
              <a:t>Emphasis on Internal Operations</a:t>
            </a:r>
          </a:p>
        </p:txBody>
      </p:sp>
      <p:sp>
        <p:nvSpPr>
          <p:cNvPr id="4" name="Content Placeholder 6">
            <a:extLst>
              <a:ext uri="{FF2B5EF4-FFF2-40B4-BE49-F238E27FC236}">
                <a16:creationId xmlns:a16="http://schemas.microsoft.com/office/drawing/2014/main" id="{41A5B7E2-0F24-4EB5-9CF7-CC73BC8B389E}"/>
              </a:ext>
            </a:extLst>
          </p:cNvPr>
          <p:cNvSpPr txBox="1">
            <a:spLocks/>
          </p:cNvSpPr>
          <p:nvPr/>
        </p:nvSpPr>
        <p:spPr>
          <a:xfrm>
            <a:off x="609600" y="1371601"/>
            <a:ext cx="5948363" cy="4754563"/>
          </a:xfrm>
          <a:prstGeom prst="rect">
            <a:avLst/>
          </a:prstGeom>
        </p:spPr>
        <p:txBody>
          <a:bodyPr/>
          <a:lstStyle>
            <a:lvl1pPr marL="342900" indent="-342900" algn="l" defTabSz="914400" rtl="0" eaLnBrk="1" latinLnBrk="0" hangingPunct="1">
              <a:spcBef>
                <a:spcPct val="20000"/>
              </a:spcBef>
              <a:buClr>
                <a:srgbClr val="FFB901"/>
              </a:buClr>
              <a:buFont typeface="Wingdings 2" panose="05020102010507070707" pitchFamily="18"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FFB901"/>
              </a:buClr>
              <a:buFont typeface="Wingdings 2" panose="05020102010507070707" pitchFamily="18" charset="2"/>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rgbClr val="FFB901"/>
              </a:buClr>
              <a:buFont typeface="Wingdings 2" panose="05020102010507070707" pitchFamily="18" charset="2"/>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rgbClr val="FFB901"/>
              </a:buClr>
              <a:buFont typeface="Wingdings 2" panose="05020102010507070707" pitchFamily="18" charset="2"/>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Clr>
                <a:srgbClr val="FFB901"/>
              </a:buClr>
              <a:buFont typeface="Wingdings 2" panose="05020102010507070707" pitchFamily="18"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DREI Committee</a:t>
            </a:r>
          </a:p>
          <a:p>
            <a:pPr lvl="1"/>
            <a:r>
              <a:rPr lang="en-US" dirty="0"/>
              <a:t>Use of shared language amongst multigenerational staff</a:t>
            </a:r>
          </a:p>
          <a:p>
            <a:pPr lvl="1"/>
            <a:r>
              <a:rPr lang="en-US" dirty="0"/>
              <a:t>Ongoing organizational education and training</a:t>
            </a:r>
          </a:p>
          <a:p>
            <a:r>
              <a:rPr lang="en-US" dirty="0"/>
              <a:t>Shifts in organization culture to address implicit bias</a:t>
            </a:r>
          </a:p>
          <a:p>
            <a:r>
              <a:rPr lang="en-US" dirty="0"/>
              <a:t>Hiring and continued support of people with nondominant identities</a:t>
            </a:r>
          </a:p>
          <a:p>
            <a:r>
              <a:rPr lang="en-US" dirty="0"/>
              <a:t>Integrating DREI principles into our projects</a:t>
            </a:r>
          </a:p>
          <a:p>
            <a:pPr lvl="1"/>
            <a:r>
              <a:rPr lang="en-US" dirty="0"/>
              <a:t>Emphasis on diverse contractors</a:t>
            </a:r>
          </a:p>
          <a:p>
            <a:pPr lvl="1"/>
            <a:r>
              <a:rPr lang="en-US" dirty="0"/>
              <a:t>Increased focus on community service</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3167069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Thank You!</a:t>
            </a:r>
          </a:p>
        </p:txBody>
      </p:sp>
      <p:sp>
        <p:nvSpPr>
          <p:cNvPr id="6" name="Content Placeholder 5"/>
          <p:cNvSpPr>
            <a:spLocks noGrp="1"/>
          </p:cNvSpPr>
          <p:nvPr>
            <p:ph idx="1"/>
          </p:nvPr>
        </p:nvSpPr>
        <p:spPr/>
        <p:txBody>
          <a:bodyPr>
            <a:normAutofit/>
          </a:bodyPr>
          <a:lstStyle/>
          <a:p>
            <a:pPr marL="0" indent="0">
              <a:buNone/>
            </a:pPr>
            <a:endParaRPr lang="en-US" dirty="0"/>
          </a:p>
          <a:p>
            <a:pPr marL="0" indent="0">
              <a:buNone/>
            </a:pPr>
            <a:r>
              <a:rPr lang="en-US" dirty="0"/>
              <a:t>Abigail Corso, P.E. LEED AP O+M</a:t>
            </a:r>
          </a:p>
          <a:p>
            <a:pPr marL="0" indent="0">
              <a:buNone/>
            </a:pPr>
            <a:r>
              <a:rPr lang="en-US" dirty="0">
                <a:hlinkClick r:id="rId2"/>
              </a:rPr>
              <a:t>Abigail.Corso@elevateenergy.org</a:t>
            </a:r>
            <a:r>
              <a:rPr lang="en-US" dirty="0"/>
              <a:t> </a:t>
            </a:r>
          </a:p>
          <a:p>
            <a:pPr marL="0" indent="0">
              <a:buNone/>
            </a:pPr>
            <a:r>
              <a:rPr lang="en-US" dirty="0"/>
              <a:t>773.321.2663</a:t>
            </a:r>
          </a:p>
          <a:p>
            <a:pPr marL="0" indent="0">
              <a:buNone/>
            </a:pPr>
            <a:endParaRPr lang="en-US" dirty="0"/>
          </a:p>
          <a:p>
            <a:pPr marL="0" indent="0">
              <a:buNone/>
            </a:pPr>
            <a:r>
              <a:rPr lang="en-US" dirty="0"/>
              <a:t>Delmar </a:t>
            </a:r>
            <a:r>
              <a:rPr lang="en-US" dirty="0" err="1"/>
              <a:t>Gillus</a:t>
            </a:r>
            <a:endParaRPr lang="en-US" dirty="0"/>
          </a:p>
          <a:p>
            <a:pPr marL="0" indent="0">
              <a:buNone/>
            </a:pPr>
            <a:r>
              <a:rPr lang="en-US" dirty="0">
                <a:hlinkClick r:id="rId3"/>
              </a:rPr>
              <a:t>Delmar.Gillus@elevateenergy.org</a:t>
            </a:r>
            <a:endParaRPr lang="en-US" dirty="0"/>
          </a:p>
          <a:p>
            <a:pPr marL="0" indent="0">
              <a:buNone/>
            </a:pPr>
            <a:r>
              <a:rPr lang="en-US" dirty="0"/>
              <a:t>773.269.4088</a:t>
            </a:r>
          </a:p>
          <a:p>
            <a:pPr marL="0" indent="0">
              <a:buNone/>
            </a:pPr>
            <a:endParaRPr lang="en-US" dirty="0"/>
          </a:p>
          <a:p>
            <a:pPr marL="0" indent="0">
              <a:buNone/>
            </a:pPr>
            <a:endParaRPr lang="en-US" dirty="0"/>
          </a:p>
        </p:txBody>
      </p:sp>
      <p:sp>
        <p:nvSpPr>
          <p:cNvPr id="4" name="Slide Number Placeholder 3"/>
          <p:cNvSpPr>
            <a:spLocks noGrp="1"/>
          </p:cNvSpPr>
          <p:nvPr>
            <p:ph type="sldNum" sz="quarter" idx="4294967295"/>
          </p:nvPr>
        </p:nvSpPr>
        <p:spPr>
          <a:xfrm>
            <a:off x="8077200" y="6356351"/>
            <a:ext cx="2133600" cy="365125"/>
          </a:xfrm>
          <a:prstGeom prst="rect">
            <a:avLst/>
          </a:prstGeom>
        </p:spPr>
        <p:txBody>
          <a:bodyPr/>
          <a:lstStyle/>
          <a:p>
            <a:fld id="{763CDB2A-06D5-4FDF-B654-C739C54AFDA0}" type="slidenum">
              <a:rPr lang="en-US">
                <a:solidFill>
                  <a:prstClr val="black">
                    <a:tint val="75000"/>
                  </a:prstClr>
                </a:solidFill>
                <a:latin typeface="Calibri"/>
              </a:rPr>
              <a:pPr/>
              <a:t>13</a:t>
            </a:fld>
            <a:endParaRPr lang="en-US">
              <a:solidFill>
                <a:prstClr val="black">
                  <a:tint val="75000"/>
                </a:prstClr>
              </a:solidFill>
              <a:latin typeface="Calibri"/>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2828930"/>
            <a:ext cx="4619625" cy="1153002"/>
          </a:xfrm>
          <a:prstGeom prst="rect">
            <a:avLst/>
          </a:prstGeom>
        </p:spPr>
      </p:pic>
    </p:spTree>
    <p:extLst>
      <p:ext uri="{BB962C8B-B14F-4D97-AF65-F5344CB8AC3E}">
        <p14:creationId xmlns:p14="http://schemas.microsoft.com/office/powerpoint/2010/main" val="2407679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5D264-FAC3-4C8E-A86B-14951E4808D5}"/>
              </a:ext>
            </a:extLst>
          </p:cNvPr>
          <p:cNvSpPr>
            <a:spLocks noGrp="1"/>
          </p:cNvSpPr>
          <p:nvPr>
            <p:ph type="ctrTitle"/>
          </p:nvPr>
        </p:nvSpPr>
        <p:spPr/>
        <p:txBody>
          <a:bodyPr/>
          <a:lstStyle/>
          <a:p>
            <a:r>
              <a:rPr lang="en-US" dirty="0"/>
              <a:t>Appendix- Slides not for use or distribution unless needed</a:t>
            </a:r>
          </a:p>
        </p:txBody>
      </p:sp>
      <p:sp>
        <p:nvSpPr>
          <p:cNvPr id="3" name="Subtitle 2">
            <a:extLst>
              <a:ext uri="{FF2B5EF4-FFF2-40B4-BE49-F238E27FC236}">
                <a16:creationId xmlns:a16="http://schemas.microsoft.com/office/drawing/2014/main" id="{15074797-DCCB-4750-95B3-C59992E2FF7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30035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Efficient Buildings</a:t>
            </a:r>
          </a:p>
        </p:txBody>
      </p:sp>
      <p:sp>
        <p:nvSpPr>
          <p:cNvPr id="3" name="Content Placeholder 2"/>
          <p:cNvSpPr>
            <a:spLocks noGrp="1"/>
          </p:cNvSpPr>
          <p:nvPr>
            <p:ph idx="1"/>
          </p:nvPr>
        </p:nvSpPr>
        <p:spPr>
          <a:xfrm>
            <a:off x="1981200" y="1165288"/>
            <a:ext cx="4114800" cy="4754563"/>
          </a:xfrm>
        </p:spPr>
        <p:txBody>
          <a:bodyPr/>
          <a:lstStyle/>
          <a:p>
            <a:pPr marL="0" indent="0">
              <a:buNone/>
            </a:pPr>
            <a:r>
              <a:rPr lang="en-US" b="1" dirty="0"/>
              <a:t>Multifamily buildings: </a:t>
            </a:r>
          </a:p>
          <a:p>
            <a:r>
              <a:rPr lang="en-US" dirty="0"/>
              <a:t>More than 50,000 units retrofitted</a:t>
            </a:r>
          </a:p>
          <a:p>
            <a:r>
              <a:rPr lang="en-US" dirty="0"/>
              <a:t>More than 8 million </a:t>
            </a:r>
            <a:r>
              <a:rPr lang="en-US" dirty="0" err="1"/>
              <a:t>therms</a:t>
            </a:r>
            <a:r>
              <a:rPr lang="en-US" dirty="0"/>
              <a:t> and 22 million kWh saved</a:t>
            </a:r>
          </a:p>
          <a:p>
            <a:r>
              <a:rPr lang="en-US" dirty="0"/>
              <a:t>Leveraged financing through Community Investment Corporation</a:t>
            </a:r>
          </a:p>
          <a:p>
            <a:r>
              <a:rPr lang="en-US" dirty="0"/>
              <a:t>Typical savings of 30%</a:t>
            </a:r>
          </a:p>
        </p:txBody>
      </p:sp>
      <p:pic>
        <p:nvPicPr>
          <p:cNvPr id="1026" name="Picture 2" descr="T:\01 Program Areas\Communications\3_working_drafts\branding_cnt_energy\Materials\2-Working-Drafts\1-General-Use\general-org-ppt\images\building_smaller01.jpg"/>
          <p:cNvPicPr>
            <a:picLocks noChangeAspect="1" noChangeArrowheads="1"/>
          </p:cNvPicPr>
          <p:nvPr/>
        </p:nvPicPr>
        <p:blipFill rotWithShape="1">
          <a:blip r:embed="rId3">
            <a:extLst>
              <a:ext uri="{28A0092B-C50C-407E-A947-70E740481C1C}">
                <a14:useLocalDpi xmlns:a14="http://schemas.microsoft.com/office/drawing/2010/main" val="0"/>
              </a:ext>
            </a:extLst>
          </a:blip>
          <a:srcRect t="6049"/>
          <a:stretch/>
        </p:blipFill>
        <p:spPr bwMode="auto">
          <a:xfrm>
            <a:off x="6781800" y="1992010"/>
            <a:ext cx="3657600" cy="4561190"/>
          </a:xfrm>
          <a:prstGeom prst="rect">
            <a:avLst/>
          </a:prstGeom>
          <a:noFill/>
          <a:ln>
            <a:solidFill>
              <a:srgbClr val="81888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904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2C0B-2CFB-4DCF-A948-1A5D83F61AF1}"/>
              </a:ext>
            </a:extLst>
          </p:cNvPr>
          <p:cNvSpPr>
            <a:spLocks noGrp="1"/>
          </p:cNvSpPr>
          <p:nvPr>
            <p:ph type="title"/>
          </p:nvPr>
        </p:nvSpPr>
        <p:spPr/>
        <p:txBody>
          <a:bodyPr/>
          <a:lstStyle/>
          <a:p>
            <a:r>
              <a:rPr lang="en-US" dirty="0"/>
              <a:t>Healthy Homes</a:t>
            </a:r>
          </a:p>
        </p:txBody>
      </p:sp>
      <p:sp>
        <p:nvSpPr>
          <p:cNvPr id="3" name="Content Placeholder 2">
            <a:extLst>
              <a:ext uri="{FF2B5EF4-FFF2-40B4-BE49-F238E27FC236}">
                <a16:creationId xmlns:a16="http://schemas.microsoft.com/office/drawing/2014/main" id="{BF6E9B95-566D-47F8-98F4-BD46ECCB961B}"/>
              </a:ext>
            </a:extLst>
          </p:cNvPr>
          <p:cNvSpPr>
            <a:spLocks noGrp="1"/>
          </p:cNvSpPr>
          <p:nvPr>
            <p:ph idx="1"/>
          </p:nvPr>
        </p:nvSpPr>
        <p:spPr>
          <a:xfrm>
            <a:off x="1981200" y="1600201"/>
            <a:ext cx="4724400" cy="4754563"/>
          </a:xfrm>
        </p:spPr>
        <p:txBody>
          <a:bodyPr/>
          <a:lstStyle/>
          <a:p>
            <a:r>
              <a:rPr lang="en-US" dirty="0"/>
              <a:t>Implementing a preventative lead abatement program to further assist in reducing childhood lead poisoning in Chicago</a:t>
            </a:r>
          </a:p>
          <a:p>
            <a:pPr lvl="1"/>
            <a:r>
              <a:rPr lang="en-US" dirty="0"/>
              <a:t>Reduce childhood lead exposure in Chicago/participating homes</a:t>
            </a:r>
          </a:p>
          <a:p>
            <a:pPr lvl="1"/>
            <a:r>
              <a:rPr lang="en-US" dirty="0"/>
              <a:t>Increase number of homes free of lead hazards</a:t>
            </a:r>
          </a:p>
          <a:p>
            <a:pPr lvl="1"/>
            <a:r>
              <a:rPr lang="en-US" dirty="0"/>
              <a:t>Provide education and resources to homeowners</a:t>
            </a:r>
          </a:p>
        </p:txBody>
      </p:sp>
      <p:pic>
        <p:nvPicPr>
          <p:cNvPr id="4" name="Picture 3">
            <a:extLst>
              <a:ext uri="{FF2B5EF4-FFF2-40B4-BE49-F238E27FC236}">
                <a16:creationId xmlns:a16="http://schemas.microsoft.com/office/drawing/2014/main" id="{7D0DFA8A-CF82-4C2B-8F92-A24A522FB45A}"/>
              </a:ext>
            </a:extLst>
          </p:cNvPr>
          <p:cNvPicPr>
            <a:picLocks noChangeAspect="1"/>
          </p:cNvPicPr>
          <p:nvPr/>
        </p:nvPicPr>
        <p:blipFill>
          <a:blip r:embed="rId2"/>
          <a:stretch>
            <a:fillRect/>
          </a:stretch>
        </p:blipFill>
        <p:spPr>
          <a:xfrm>
            <a:off x="7071188" y="1805461"/>
            <a:ext cx="3139613" cy="3916128"/>
          </a:xfrm>
          <a:prstGeom prst="rect">
            <a:avLst/>
          </a:prstGeom>
        </p:spPr>
      </p:pic>
    </p:spTree>
    <p:extLst>
      <p:ext uri="{BB962C8B-B14F-4D97-AF65-F5344CB8AC3E}">
        <p14:creationId xmlns:p14="http://schemas.microsoft.com/office/powerpoint/2010/main" val="199672955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5CD95-A466-447E-9F35-62C0129C20E3}"/>
              </a:ext>
            </a:extLst>
          </p:cNvPr>
          <p:cNvSpPr>
            <a:spLocks noGrp="1"/>
          </p:cNvSpPr>
          <p:nvPr>
            <p:ph type="title"/>
          </p:nvPr>
        </p:nvSpPr>
        <p:spPr/>
        <p:txBody>
          <a:bodyPr/>
          <a:lstStyle/>
          <a:p>
            <a:r>
              <a:rPr lang="en-US" dirty="0"/>
              <a:t>Energy Efficiency for All</a:t>
            </a:r>
          </a:p>
        </p:txBody>
      </p:sp>
      <p:sp>
        <p:nvSpPr>
          <p:cNvPr id="3" name="Content Placeholder 2">
            <a:extLst>
              <a:ext uri="{FF2B5EF4-FFF2-40B4-BE49-F238E27FC236}">
                <a16:creationId xmlns:a16="http://schemas.microsoft.com/office/drawing/2014/main" id="{6549380A-C831-4A45-A3A4-E015909450BB}"/>
              </a:ext>
            </a:extLst>
          </p:cNvPr>
          <p:cNvSpPr>
            <a:spLocks noGrp="1"/>
          </p:cNvSpPr>
          <p:nvPr>
            <p:ph idx="1"/>
          </p:nvPr>
        </p:nvSpPr>
        <p:spPr>
          <a:xfrm>
            <a:off x="1981200" y="4940968"/>
            <a:ext cx="8229600" cy="1477963"/>
          </a:xfrm>
        </p:spPr>
        <p:txBody>
          <a:bodyPr/>
          <a:lstStyle/>
          <a:p>
            <a:r>
              <a:rPr lang="en-US" dirty="0"/>
              <a:t>Over 60 participating organizations</a:t>
            </a:r>
          </a:p>
          <a:p>
            <a:r>
              <a:rPr lang="en-US" dirty="0"/>
              <a:t>12 state coalitions but working nationally</a:t>
            </a:r>
          </a:p>
          <a:p>
            <a:r>
              <a:rPr lang="en-US" dirty="0"/>
              <a:t>Emphasis on preserving and improving affordable housing</a:t>
            </a:r>
          </a:p>
          <a:p>
            <a:r>
              <a:rPr lang="en-US" dirty="0"/>
              <a:t>Results are over $500M in new utility program dollars </a:t>
            </a:r>
          </a:p>
        </p:txBody>
      </p:sp>
      <p:pic>
        <p:nvPicPr>
          <p:cNvPr id="4" name="Picture 3">
            <a:extLst>
              <a:ext uri="{FF2B5EF4-FFF2-40B4-BE49-F238E27FC236}">
                <a16:creationId xmlns:a16="http://schemas.microsoft.com/office/drawing/2014/main" id="{5C4324D4-74A9-42FB-AE2C-12A42F29C468}"/>
              </a:ext>
            </a:extLst>
          </p:cNvPr>
          <p:cNvPicPr>
            <a:picLocks noChangeAspect="1"/>
          </p:cNvPicPr>
          <p:nvPr/>
        </p:nvPicPr>
        <p:blipFill rotWithShape="1">
          <a:blip r:embed="rId3"/>
          <a:srcRect l="5000" t="14427" r="2500" b="12944"/>
          <a:stretch/>
        </p:blipFill>
        <p:spPr>
          <a:xfrm>
            <a:off x="1981200" y="1022684"/>
            <a:ext cx="8458200" cy="3733801"/>
          </a:xfrm>
          <a:prstGeom prst="rect">
            <a:avLst/>
          </a:prstGeom>
        </p:spPr>
      </p:pic>
    </p:spTree>
    <p:extLst>
      <p:ext uri="{BB962C8B-B14F-4D97-AF65-F5344CB8AC3E}">
        <p14:creationId xmlns:p14="http://schemas.microsoft.com/office/powerpoint/2010/main" val="2401060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Lead in Water</a:t>
            </a:r>
          </a:p>
        </p:txBody>
      </p:sp>
      <p:sp>
        <p:nvSpPr>
          <p:cNvPr id="3" name="Content Placeholder 2"/>
          <p:cNvSpPr>
            <a:spLocks noGrp="1"/>
          </p:cNvSpPr>
          <p:nvPr>
            <p:ph idx="1"/>
          </p:nvPr>
        </p:nvSpPr>
        <p:spPr>
          <a:xfrm>
            <a:off x="1852612" y="1051718"/>
            <a:ext cx="3886200" cy="4754563"/>
          </a:xfrm>
          <a:prstGeom prst="rect">
            <a:avLst/>
          </a:prstGeom>
        </p:spPr>
        <p:txBody>
          <a:bodyPr/>
          <a:lstStyle/>
          <a:p>
            <a:pPr marL="0" indent="0">
              <a:buNone/>
            </a:pPr>
            <a:r>
              <a:rPr lang="en-US" b="1" dirty="0"/>
              <a:t>Reduce exposure to lead risks in drinking water</a:t>
            </a:r>
          </a:p>
          <a:p>
            <a:pPr marL="0" indent="0">
              <a:buNone/>
            </a:pPr>
            <a:endParaRPr lang="en-US" sz="1000" b="1" dirty="0"/>
          </a:p>
          <a:p>
            <a:r>
              <a:rPr lang="en-US" sz="2000" dirty="0"/>
              <a:t>Pilot project to test for lead in water at childcare centers and remove significant sources of lead </a:t>
            </a:r>
            <a:br>
              <a:rPr lang="en-US" sz="2000" dirty="0"/>
            </a:br>
            <a:endParaRPr lang="en-US" sz="2000" dirty="0"/>
          </a:p>
          <a:p>
            <a:r>
              <a:rPr lang="en-US" sz="2000" dirty="0"/>
              <a:t>Research to understand homeowner steps to remove LSLs and the status of lead service line replacement programs</a:t>
            </a:r>
          </a:p>
        </p:txBody>
      </p:sp>
      <p:pic>
        <p:nvPicPr>
          <p:cNvPr id="8" name="Picture 7">
            <a:extLst>
              <a:ext uri="{FF2B5EF4-FFF2-40B4-BE49-F238E27FC236}">
                <a16:creationId xmlns:a16="http://schemas.microsoft.com/office/drawing/2014/main" id="{0DAC074B-9B8D-4638-963B-9C76155731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1516380"/>
            <a:ext cx="4015482" cy="2667000"/>
          </a:xfrm>
          <a:prstGeom prst="rect">
            <a:avLst/>
          </a:prstGeom>
        </p:spPr>
      </p:pic>
    </p:spTree>
    <p:extLst>
      <p:ext uri="{BB962C8B-B14F-4D97-AF65-F5344CB8AC3E}">
        <p14:creationId xmlns:p14="http://schemas.microsoft.com/office/powerpoint/2010/main" val="668738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6C8B4-91B7-4D6B-848D-08318E340968}"/>
              </a:ext>
            </a:extLst>
          </p:cNvPr>
          <p:cNvSpPr>
            <a:spLocks noGrp="1"/>
          </p:cNvSpPr>
          <p:nvPr>
            <p:ph type="title"/>
          </p:nvPr>
        </p:nvSpPr>
        <p:spPr/>
        <p:txBody>
          <a:bodyPr/>
          <a:lstStyle/>
          <a:p>
            <a:r>
              <a:rPr lang="en-US" sz="3200" dirty="0"/>
              <a:t>Water Affordability Research Initiative</a:t>
            </a:r>
          </a:p>
        </p:txBody>
      </p:sp>
      <p:pic>
        <p:nvPicPr>
          <p:cNvPr id="7" name="Picture 6">
            <a:extLst>
              <a:ext uri="{FF2B5EF4-FFF2-40B4-BE49-F238E27FC236}">
                <a16:creationId xmlns:a16="http://schemas.microsoft.com/office/drawing/2014/main" id="{CF44BDFE-49DA-4AD1-8D7F-9F56FD6B5E58}"/>
              </a:ext>
            </a:extLst>
          </p:cNvPr>
          <p:cNvPicPr>
            <a:picLocks noChangeAspect="1"/>
          </p:cNvPicPr>
          <p:nvPr/>
        </p:nvPicPr>
        <p:blipFill rotWithShape="1">
          <a:blip r:embed="rId3">
            <a:extLst>
              <a:ext uri="{28A0092B-C50C-407E-A947-70E740481C1C}">
                <a14:useLocalDpi xmlns:a14="http://schemas.microsoft.com/office/drawing/2010/main" val="0"/>
              </a:ext>
            </a:extLst>
          </a:blip>
          <a:srcRect t="1316"/>
          <a:stretch/>
        </p:blipFill>
        <p:spPr>
          <a:xfrm>
            <a:off x="6781800" y="1469860"/>
            <a:ext cx="2948424" cy="3559341"/>
          </a:xfrm>
          <a:prstGeom prst="rect">
            <a:avLst/>
          </a:prstGeom>
        </p:spPr>
      </p:pic>
      <p:sp>
        <p:nvSpPr>
          <p:cNvPr id="3" name="TextBox 2">
            <a:extLst>
              <a:ext uri="{FF2B5EF4-FFF2-40B4-BE49-F238E27FC236}">
                <a16:creationId xmlns:a16="http://schemas.microsoft.com/office/drawing/2014/main" id="{CE0332AF-FAA2-4F88-8BB2-260A0753C55E}"/>
              </a:ext>
            </a:extLst>
          </p:cNvPr>
          <p:cNvSpPr txBox="1"/>
          <p:nvPr/>
        </p:nvSpPr>
        <p:spPr>
          <a:xfrm>
            <a:off x="2057400" y="1676400"/>
            <a:ext cx="45720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prstClr val="black"/>
                </a:solidFill>
                <a:latin typeface="Calibri"/>
              </a:rPr>
              <a:t>Exploring the extent to which communities in Northeastern, IL are facing water affordability challenges, and</a:t>
            </a:r>
            <a:br>
              <a:rPr lang="en-US" dirty="0">
                <a:solidFill>
                  <a:prstClr val="black"/>
                </a:solidFill>
                <a:latin typeface="Calibri"/>
              </a:rPr>
            </a:br>
            <a:endParaRPr lang="en-US" dirty="0">
              <a:solidFill>
                <a:prstClr val="black"/>
              </a:solidFill>
              <a:latin typeface="Calibri"/>
            </a:endParaRPr>
          </a:p>
          <a:p>
            <a:pPr marL="285750" indent="-285750">
              <a:buFont typeface="Arial" panose="020B0604020202020204" pitchFamily="34" charset="0"/>
              <a:buChar char="•"/>
            </a:pPr>
            <a:r>
              <a:rPr lang="en-US" dirty="0">
                <a:solidFill>
                  <a:prstClr val="black"/>
                </a:solidFill>
                <a:latin typeface="Calibri"/>
              </a:rPr>
              <a:t>Identifying opportunities to address these concerns</a:t>
            </a:r>
          </a:p>
          <a:p>
            <a:pPr marL="285750" indent="-285750">
              <a:buFont typeface="Arial" panose="020B0604020202020204" pitchFamily="34" charset="0"/>
              <a:buChar char="•"/>
            </a:pPr>
            <a:endParaRPr lang="en-US" dirty="0">
              <a:solidFill>
                <a:prstClr val="black"/>
              </a:solidFill>
              <a:latin typeface="Calibri"/>
            </a:endParaRPr>
          </a:p>
          <a:p>
            <a:pPr marL="285750" indent="-285750">
              <a:buFont typeface="Arial" panose="020B0604020202020204" pitchFamily="34" charset="0"/>
              <a:buChar char="•"/>
            </a:pPr>
            <a:r>
              <a:rPr lang="en-US" dirty="0">
                <a:solidFill>
                  <a:prstClr val="black"/>
                </a:solidFill>
                <a:latin typeface="Calibri"/>
              </a:rPr>
              <a:t>Early research findings: water affordability is an issue across the entire region – not just in areas where the MHI is low</a:t>
            </a:r>
          </a:p>
        </p:txBody>
      </p:sp>
      <p:grpSp>
        <p:nvGrpSpPr>
          <p:cNvPr id="6" name="Group 5">
            <a:extLst>
              <a:ext uri="{FF2B5EF4-FFF2-40B4-BE49-F238E27FC236}">
                <a16:creationId xmlns:a16="http://schemas.microsoft.com/office/drawing/2014/main" id="{006282AC-F3C1-4FD5-BD93-A36ED7D84598}"/>
              </a:ext>
            </a:extLst>
          </p:cNvPr>
          <p:cNvGrpSpPr/>
          <p:nvPr/>
        </p:nvGrpSpPr>
        <p:grpSpPr>
          <a:xfrm>
            <a:off x="2324100" y="5029200"/>
            <a:ext cx="7543800" cy="1371600"/>
            <a:chOff x="626937" y="1099821"/>
            <a:chExt cx="7890125" cy="1489964"/>
          </a:xfrm>
        </p:grpSpPr>
        <p:pic>
          <p:nvPicPr>
            <p:cNvPr id="8" name="Picture 7">
              <a:extLst>
                <a:ext uri="{FF2B5EF4-FFF2-40B4-BE49-F238E27FC236}">
                  <a16:creationId xmlns:a16="http://schemas.microsoft.com/office/drawing/2014/main" id="{2C22AC3E-4281-43CB-9B74-8CE907F24F1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48000" y="1883701"/>
              <a:ext cx="3048000" cy="533400"/>
            </a:xfrm>
            <a:prstGeom prst="rect">
              <a:avLst/>
            </a:prstGeom>
          </p:spPr>
        </p:pic>
        <p:pic>
          <p:nvPicPr>
            <p:cNvPr id="9" name="Picture 8">
              <a:extLst>
                <a:ext uri="{FF2B5EF4-FFF2-40B4-BE49-F238E27FC236}">
                  <a16:creationId xmlns:a16="http://schemas.microsoft.com/office/drawing/2014/main" id="{46C5C3B6-938A-46B2-9BD3-8696DE66E43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21575" y="1295402"/>
              <a:ext cx="1995487" cy="1176598"/>
            </a:xfrm>
            <a:prstGeom prst="rect">
              <a:avLst/>
            </a:prstGeom>
          </p:spPr>
        </p:pic>
        <p:pic>
          <p:nvPicPr>
            <p:cNvPr id="10" name="Picture 9">
              <a:extLst>
                <a:ext uri="{FF2B5EF4-FFF2-40B4-BE49-F238E27FC236}">
                  <a16:creationId xmlns:a16="http://schemas.microsoft.com/office/drawing/2014/main" id="{CE989C05-D402-4786-BBBC-3E1B600B050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6937" y="1099821"/>
              <a:ext cx="1995487" cy="1489964"/>
            </a:xfrm>
            <a:prstGeom prst="rect">
              <a:avLst/>
            </a:prstGeom>
          </p:spPr>
        </p:pic>
      </p:grpSp>
    </p:spTree>
    <p:extLst>
      <p:ext uri="{BB962C8B-B14F-4D97-AF65-F5344CB8AC3E}">
        <p14:creationId xmlns:p14="http://schemas.microsoft.com/office/powerpoint/2010/main" val="72175415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Mission</a:t>
            </a:r>
          </a:p>
        </p:txBody>
      </p:sp>
      <p:sp>
        <p:nvSpPr>
          <p:cNvPr id="3" name="Content Placeholder 2"/>
          <p:cNvSpPr>
            <a:spLocks noGrp="1"/>
          </p:cNvSpPr>
          <p:nvPr>
            <p:ph idx="1"/>
          </p:nvPr>
        </p:nvSpPr>
        <p:spPr>
          <a:xfrm>
            <a:off x="1981200" y="1257300"/>
            <a:ext cx="8229600" cy="609601"/>
          </a:xfrm>
        </p:spPr>
        <p:txBody>
          <a:bodyPr/>
          <a:lstStyle/>
          <a:p>
            <a:pPr marL="0" indent="0">
              <a:buNone/>
            </a:pPr>
            <a:r>
              <a:rPr lang="en-US" sz="4000" dirty="0">
                <a:solidFill>
                  <a:srgbClr val="466E82"/>
                </a:solidFill>
                <a:latin typeface="Calibri Light" panose="020F0302020204030204" pitchFamily="34" charset="0"/>
              </a:rPr>
              <a:t>We promote smarter energy use for all. </a:t>
            </a:r>
          </a:p>
          <a:p>
            <a:pPr marL="0" indent="0">
              <a:buNone/>
            </a:pPr>
            <a:endParaRPr lang="en-US" sz="3600" dirty="0"/>
          </a:p>
        </p:txBody>
      </p:sp>
      <p:pic>
        <p:nvPicPr>
          <p:cNvPr id="1026" name="Picture 2" descr="https://www.elevateenergy.org/wp/wp-content/uploads/homepage_smarter_energy_use_for_all_v4.jpg">
            <a:extLst>
              <a:ext uri="{FF2B5EF4-FFF2-40B4-BE49-F238E27FC236}">
                <a16:creationId xmlns:a16="http://schemas.microsoft.com/office/drawing/2014/main" id="{5B391886-98DB-46F5-9D80-44E12A2027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286001"/>
            <a:ext cx="8229600" cy="323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73998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Solar</a:t>
            </a:r>
          </a:p>
        </p:txBody>
      </p:sp>
      <p:pic>
        <p:nvPicPr>
          <p:cNvPr id="1026"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62" t="39460" r="15620" b="33968"/>
          <a:stretch/>
        </p:blipFill>
        <p:spPr bwMode="auto">
          <a:xfrm>
            <a:off x="5402507" y="1567572"/>
            <a:ext cx="4994176" cy="150438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21" name="Content Placeholder 2"/>
          <p:cNvSpPr>
            <a:spLocks noGrp="1"/>
          </p:cNvSpPr>
          <p:nvPr>
            <p:ph idx="4294967295"/>
          </p:nvPr>
        </p:nvSpPr>
        <p:spPr>
          <a:xfrm>
            <a:off x="1597649" y="1259571"/>
            <a:ext cx="3843359" cy="4369420"/>
          </a:xfrm>
          <a:prstGeom prst="rect">
            <a:avLst/>
          </a:prstGeom>
        </p:spPr>
        <p:txBody>
          <a:bodyPr>
            <a:normAutofit fontScale="92500" lnSpcReduction="10000"/>
          </a:bodyPr>
          <a:lstStyle/>
          <a:p>
            <a:pPr marL="173038" indent="-173038">
              <a:spcAft>
                <a:spcPts val="600"/>
              </a:spcAft>
              <a:buClr>
                <a:srgbClr val="FFB901"/>
              </a:buClr>
              <a:buSzPct val="120000"/>
            </a:pPr>
            <a:r>
              <a:rPr lang="en-US" sz="2000" dirty="0"/>
              <a:t>GIS Mapping Tool that shows community solar capacity potential for </a:t>
            </a:r>
            <a:r>
              <a:rPr lang="en-US" sz="2000" b="1" dirty="0"/>
              <a:t>every building and land parcel</a:t>
            </a:r>
            <a:r>
              <a:rPr lang="en-US" sz="2000" dirty="0"/>
              <a:t> in Cook County</a:t>
            </a:r>
          </a:p>
          <a:p>
            <a:pPr marL="173038" indent="-173038">
              <a:spcAft>
                <a:spcPts val="600"/>
              </a:spcAft>
              <a:buClr>
                <a:srgbClr val="FFB901"/>
              </a:buClr>
              <a:buSzPct val="120000"/>
            </a:pPr>
            <a:r>
              <a:rPr lang="en-US" sz="2000" b="1" dirty="0"/>
              <a:t>Facilitates community solar development </a:t>
            </a:r>
            <a:r>
              <a:rPr lang="en-US" sz="2000" dirty="0"/>
              <a:t>by giving community leaders and developers a tool to identify suitable sites in Cook County.</a:t>
            </a:r>
          </a:p>
          <a:p>
            <a:pPr marL="173038" indent="-173038">
              <a:spcBef>
                <a:spcPts val="600"/>
              </a:spcBef>
              <a:buClr>
                <a:srgbClr val="FFB901"/>
              </a:buClr>
              <a:buSzPct val="120000"/>
            </a:pPr>
            <a:r>
              <a:rPr lang="en-US" sz="2000" dirty="0"/>
              <a:t>Search by:</a:t>
            </a:r>
          </a:p>
          <a:p>
            <a:pPr marL="573088" lvl="1" indent="-173038">
              <a:spcBef>
                <a:spcPts val="300"/>
              </a:spcBef>
              <a:buClr>
                <a:srgbClr val="FFB901"/>
              </a:buClr>
            </a:pPr>
            <a:r>
              <a:rPr lang="en-US" sz="1600" i="1" dirty="0"/>
              <a:t>System Size</a:t>
            </a:r>
          </a:p>
          <a:p>
            <a:pPr marL="573088" lvl="1" indent="-173038">
              <a:spcBef>
                <a:spcPts val="300"/>
              </a:spcBef>
              <a:buClr>
                <a:srgbClr val="FFB901"/>
              </a:buClr>
            </a:pPr>
            <a:r>
              <a:rPr lang="en-US" sz="1600" i="1" dirty="0"/>
              <a:t>Interconnection probability</a:t>
            </a:r>
          </a:p>
          <a:p>
            <a:pPr marL="573088" lvl="1" indent="-173038">
              <a:spcBef>
                <a:spcPts val="300"/>
              </a:spcBef>
              <a:buClr>
                <a:srgbClr val="FFB901"/>
              </a:buClr>
            </a:pPr>
            <a:r>
              <a:rPr lang="en-US" sz="1600" i="1" dirty="0"/>
              <a:t>Property Type</a:t>
            </a:r>
          </a:p>
          <a:p>
            <a:pPr marL="573088" lvl="1" indent="-173038">
              <a:spcBef>
                <a:spcPts val="300"/>
              </a:spcBef>
              <a:buClr>
                <a:srgbClr val="FFB901"/>
              </a:buClr>
            </a:pPr>
            <a:r>
              <a:rPr lang="en-US" sz="1600" i="1" dirty="0"/>
              <a:t>Roof Type</a:t>
            </a:r>
          </a:p>
          <a:p>
            <a:pPr marL="573088" lvl="1" indent="-173038">
              <a:spcBef>
                <a:spcPts val="300"/>
              </a:spcBef>
              <a:buClr>
                <a:srgbClr val="FFB901"/>
              </a:buClr>
            </a:pPr>
            <a:r>
              <a:rPr lang="en-US" sz="1600" i="1" dirty="0"/>
              <a:t>Municipality/Neighborhood</a:t>
            </a:r>
          </a:p>
          <a:p>
            <a:pPr marL="573088" lvl="1" indent="-173038">
              <a:spcBef>
                <a:spcPts val="600"/>
              </a:spcBef>
              <a:buClr>
                <a:srgbClr val="FFB901"/>
              </a:buClr>
            </a:pPr>
            <a:endParaRPr lang="en-US" sz="1600" dirty="0"/>
          </a:p>
        </p:txBody>
      </p:sp>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594" b="27344"/>
          <a:stretch/>
        </p:blipFill>
        <p:spPr bwMode="auto">
          <a:xfrm>
            <a:off x="5460734" y="3128915"/>
            <a:ext cx="4878198" cy="2500077"/>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4" name="Picture 4" descr="http://www.cspworld.org/sites/default/files/guide/nrel-logo.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99595" y="5754469"/>
            <a:ext cx="1289816" cy="4606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2507" y="5767109"/>
            <a:ext cx="2038652" cy="546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354859" y="1298684"/>
            <a:ext cx="2882520" cy="261610"/>
          </a:xfrm>
          <a:prstGeom prst="rect">
            <a:avLst/>
          </a:prstGeom>
        </p:spPr>
        <p:txBody>
          <a:bodyPr wrap="none">
            <a:spAutoFit/>
          </a:bodyPr>
          <a:lstStyle/>
          <a:p>
            <a:r>
              <a:rPr lang="en-US" sz="1100" dirty="0">
                <a:solidFill>
                  <a:prstClr val="black"/>
                </a:solidFill>
                <a:latin typeface="Calibri"/>
                <a:hlinkClick r:id="rId8"/>
              </a:rPr>
              <a:t>https://www.elevateenergy.org/cc-solar-map/</a:t>
            </a:r>
            <a:r>
              <a:rPr lang="en-US" sz="1100" dirty="0">
                <a:solidFill>
                  <a:prstClr val="black"/>
                </a:solidFill>
                <a:latin typeface="Calibri"/>
              </a:rPr>
              <a:t> </a:t>
            </a:r>
          </a:p>
        </p:txBody>
      </p:sp>
    </p:spTree>
    <p:extLst>
      <p:ext uri="{BB962C8B-B14F-4D97-AF65-F5344CB8AC3E}">
        <p14:creationId xmlns:p14="http://schemas.microsoft.com/office/powerpoint/2010/main" val="344549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59301E-6FCA-4EC0-8C2C-B52F1EA637AA}"/>
              </a:ext>
            </a:extLst>
          </p:cNvPr>
          <p:cNvSpPr>
            <a:spLocks noGrp="1"/>
          </p:cNvSpPr>
          <p:nvPr>
            <p:ph type="title"/>
          </p:nvPr>
        </p:nvSpPr>
        <p:spPr/>
        <p:txBody>
          <a:bodyPr/>
          <a:lstStyle/>
          <a:p>
            <a:r>
              <a:rPr lang="en-US" sz="3000" b="0" dirty="0">
                <a:latin typeface="Calibri"/>
                <a:cs typeface="Calibri"/>
              </a:rPr>
              <a:t>Impact Statement &amp; Theory of Change </a:t>
            </a:r>
            <a:endParaRPr lang="en-US" sz="3000" b="0" dirty="0"/>
          </a:p>
        </p:txBody>
      </p:sp>
      <p:sp>
        <p:nvSpPr>
          <p:cNvPr id="4" name="TextBox 3">
            <a:extLst>
              <a:ext uri="{FF2B5EF4-FFF2-40B4-BE49-F238E27FC236}">
                <a16:creationId xmlns:a16="http://schemas.microsoft.com/office/drawing/2014/main" id="{B2FC7DBD-731D-4F3C-A975-19E3E4CBD5D3}"/>
              </a:ext>
            </a:extLst>
          </p:cNvPr>
          <p:cNvSpPr txBox="1"/>
          <p:nvPr/>
        </p:nvSpPr>
        <p:spPr>
          <a:xfrm>
            <a:off x="246977" y="1533219"/>
            <a:ext cx="5366101" cy="523220"/>
          </a:xfrm>
          <a:prstGeom prst="rect">
            <a:avLst/>
          </a:prstGeom>
          <a:solidFill>
            <a:srgbClr val="FFC000"/>
          </a:solidFill>
        </p:spPr>
        <p:txBody>
          <a:bodyPr wrap="square" rtlCol="0" anchor="t">
            <a:spAutoFit/>
          </a:bodyPr>
          <a:lstStyle/>
          <a:p>
            <a:r>
              <a:rPr lang="en-US" sz="2800" b="1" dirty="0">
                <a:solidFill>
                  <a:schemeClr val="bg1"/>
                </a:solidFill>
              </a:rPr>
              <a:t>Intended Impact Statement</a:t>
            </a:r>
            <a:endParaRPr lang="en-US" sz="2800" dirty="0">
              <a:solidFill>
                <a:schemeClr val="bg1"/>
              </a:solidFill>
              <a:cs typeface="Calibri"/>
            </a:endParaRPr>
          </a:p>
        </p:txBody>
      </p:sp>
      <p:sp>
        <p:nvSpPr>
          <p:cNvPr id="5" name="TextBox 4">
            <a:extLst>
              <a:ext uri="{FF2B5EF4-FFF2-40B4-BE49-F238E27FC236}">
                <a16:creationId xmlns:a16="http://schemas.microsoft.com/office/drawing/2014/main" id="{F5728F65-B093-4993-85A0-4B472F8A1917}"/>
              </a:ext>
            </a:extLst>
          </p:cNvPr>
          <p:cNvSpPr txBox="1"/>
          <p:nvPr/>
        </p:nvSpPr>
        <p:spPr>
          <a:xfrm>
            <a:off x="6297449" y="1533219"/>
            <a:ext cx="5412348" cy="523220"/>
          </a:xfrm>
          <a:prstGeom prst="rect">
            <a:avLst/>
          </a:prstGeom>
          <a:solidFill>
            <a:srgbClr val="FFC000"/>
          </a:solidFill>
        </p:spPr>
        <p:txBody>
          <a:bodyPr wrap="square" rtlCol="0" anchor="t">
            <a:spAutoFit/>
          </a:bodyPr>
          <a:lstStyle/>
          <a:p>
            <a:r>
              <a:rPr lang="en-US" sz="2800" b="1" dirty="0">
                <a:solidFill>
                  <a:schemeClr val="bg1"/>
                </a:solidFill>
              </a:rPr>
              <a:t>Theory of Change</a:t>
            </a:r>
            <a:endParaRPr lang="en-US" sz="2800" dirty="0">
              <a:solidFill>
                <a:schemeClr val="bg1"/>
              </a:solidFill>
              <a:cs typeface="Calibri"/>
            </a:endParaRPr>
          </a:p>
        </p:txBody>
      </p:sp>
      <p:sp>
        <p:nvSpPr>
          <p:cNvPr id="6" name="TextBox 5">
            <a:extLst>
              <a:ext uri="{FF2B5EF4-FFF2-40B4-BE49-F238E27FC236}">
                <a16:creationId xmlns:a16="http://schemas.microsoft.com/office/drawing/2014/main" id="{9FD629AF-61F2-4EEB-B8B5-94141E67735C}"/>
              </a:ext>
            </a:extLst>
          </p:cNvPr>
          <p:cNvSpPr txBox="1"/>
          <p:nvPr/>
        </p:nvSpPr>
        <p:spPr>
          <a:xfrm>
            <a:off x="171330" y="2147977"/>
            <a:ext cx="5160691" cy="35240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dirty="0">
                <a:solidFill>
                  <a:schemeClr val="bg1">
                    <a:lumMod val="50000"/>
                  </a:schemeClr>
                </a:solidFill>
                <a:ea typeface="+mn-lt"/>
                <a:cs typeface="+mn-lt"/>
              </a:rPr>
              <a:t>By 2024 Elevate will </a:t>
            </a:r>
            <a:r>
              <a:rPr lang="en-US" sz="1900" b="1" dirty="0">
                <a:solidFill>
                  <a:schemeClr val="bg1">
                    <a:lumMod val="50000"/>
                  </a:schemeClr>
                </a:solidFill>
                <a:ea typeface="+mn-lt"/>
                <a:cs typeface="+mn-lt"/>
              </a:rPr>
              <a:t>catalyze sustainable development impacting over 1M people </a:t>
            </a:r>
            <a:r>
              <a:rPr lang="en-US" sz="1900" dirty="0">
                <a:solidFill>
                  <a:schemeClr val="bg1">
                    <a:lumMod val="50000"/>
                  </a:schemeClr>
                </a:solidFill>
                <a:ea typeface="+mn-lt"/>
                <a:cs typeface="+mn-lt"/>
              </a:rPr>
              <a:t>who can benefit from it most in the communities where we live, work and play. </a:t>
            </a:r>
          </a:p>
          <a:p>
            <a:endParaRPr lang="en-US" sz="1900" dirty="0">
              <a:solidFill>
                <a:schemeClr val="bg1">
                  <a:lumMod val="50000"/>
                </a:schemeClr>
              </a:solidFill>
              <a:ea typeface="+mn-lt"/>
              <a:cs typeface="+mn-lt"/>
            </a:endParaRPr>
          </a:p>
          <a:p>
            <a:r>
              <a:rPr lang="en-US" sz="1900" dirty="0">
                <a:solidFill>
                  <a:schemeClr val="bg1">
                    <a:lumMod val="50000"/>
                  </a:schemeClr>
                </a:solidFill>
                <a:ea typeface="+mn-lt"/>
                <a:cs typeface="+mn-lt"/>
              </a:rPr>
              <a:t>In the process we will be </a:t>
            </a:r>
            <a:r>
              <a:rPr lang="en-US" sz="1900" b="1" dirty="0">
                <a:solidFill>
                  <a:schemeClr val="bg1">
                    <a:lumMod val="50000"/>
                  </a:schemeClr>
                </a:solidFill>
                <a:ea typeface="+mn-lt"/>
                <a:cs typeface="+mn-lt"/>
              </a:rPr>
              <a:t>innovative</a:t>
            </a:r>
            <a:r>
              <a:rPr lang="en-US" sz="1900" dirty="0">
                <a:solidFill>
                  <a:schemeClr val="bg1">
                    <a:lumMod val="50000"/>
                  </a:schemeClr>
                </a:solidFill>
                <a:ea typeface="+mn-lt"/>
                <a:cs typeface="+mn-lt"/>
              </a:rPr>
              <a:t> </a:t>
            </a:r>
            <a:r>
              <a:rPr lang="en-US" sz="1900" b="1" dirty="0">
                <a:solidFill>
                  <a:schemeClr val="bg1">
                    <a:lumMod val="50000"/>
                  </a:schemeClr>
                </a:solidFill>
                <a:ea typeface="+mn-lt"/>
                <a:cs typeface="+mn-lt"/>
              </a:rPr>
              <a:t>partners </a:t>
            </a:r>
            <a:r>
              <a:rPr lang="en-US" sz="1900" dirty="0">
                <a:solidFill>
                  <a:schemeClr val="bg1">
                    <a:lumMod val="50000"/>
                  </a:schemeClr>
                </a:solidFill>
                <a:ea typeface="+mn-lt"/>
                <a:cs typeface="+mn-lt"/>
              </a:rPr>
              <a:t>in the development of a just transition to a built environment which restores </a:t>
            </a:r>
            <a:r>
              <a:rPr lang="en-US" sz="1900" b="1" dirty="0">
                <a:solidFill>
                  <a:schemeClr val="bg1">
                    <a:lumMod val="50000"/>
                  </a:schemeClr>
                </a:solidFill>
                <a:ea typeface="+mn-lt"/>
                <a:cs typeface="+mn-lt"/>
              </a:rPr>
              <a:t>environmental</a:t>
            </a:r>
            <a:r>
              <a:rPr lang="en-US" sz="1900" dirty="0">
                <a:solidFill>
                  <a:schemeClr val="bg1">
                    <a:lumMod val="50000"/>
                  </a:schemeClr>
                </a:solidFill>
                <a:ea typeface="+mn-lt"/>
                <a:cs typeface="+mn-lt"/>
              </a:rPr>
              <a:t> </a:t>
            </a:r>
            <a:r>
              <a:rPr lang="en-US" sz="1900" b="1" dirty="0">
                <a:solidFill>
                  <a:schemeClr val="bg1">
                    <a:lumMod val="50000"/>
                  </a:schemeClr>
                </a:solidFill>
                <a:ea typeface="+mn-lt"/>
                <a:cs typeface="+mn-lt"/>
              </a:rPr>
              <a:t>justice</a:t>
            </a:r>
            <a:r>
              <a:rPr lang="en-US" sz="1900" dirty="0">
                <a:solidFill>
                  <a:schemeClr val="bg1">
                    <a:lumMod val="50000"/>
                  </a:schemeClr>
                </a:solidFill>
                <a:ea typeface="+mn-lt"/>
                <a:cs typeface="+mn-lt"/>
              </a:rPr>
              <a:t>, increases </a:t>
            </a:r>
            <a:r>
              <a:rPr lang="en-US" sz="1900" b="1" dirty="0">
                <a:solidFill>
                  <a:schemeClr val="bg1">
                    <a:lumMod val="50000"/>
                  </a:schemeClr>
                </a:solidFill>
                <a:ea typeface="+mn-lt"/>
                <a:cs typeface="+mn-lt"/>
              </a:rPr>
              <a:t>health</a:t>
            </a:r>
            <a:r>
              <a:rPr lang="en-US" sz="1900" dirty="0">
                <a:solidFill>
                  <a:schemeClr val="bg1">
                    <a:lumMod val="50000"/>
                  </a:schemeClr>
                </a:solidFill>
                <a:ea typeface="+mn-lt"/>
                <a:cs typeface="+mn-lt"/>
              </a:rPr>
              <a:t>, builds </a:t>
            </a:r>
            <a:r>
              <a:rPr lang="en-US" sz="1900" b="1" dirty="0">
                <a:solidFill>
                  <a:schemeClr val="bg1">
                    <a:lumMod val="50000"/>
                  </a:schemeClr>
                </a:solidFill>
                <a:ea typeface="+mn-lt"/>
                <a:cs typeface="+mn-lt"/>
              </a:rPr>
              <a:t>equity</a:t>
            </a:r>
            <a:r>
              <a:rPr lang="en-US" sz="1900" dirty="0">
                <a:solidFill>
                  <a:schemeClr val="bg1">
                    <a:lumMod val="50000"/>
                  </a:schemeClr>
                </a:solidFill>
                <a:ea typeface="+mn-lt"/>
                <a:cs typeface="+mn-lt"/>
              </a:rPr>
              <a:t>, generates intergenerational </a:t>
            </a:r>
            <a:r>
              <a:rPr lang="en-US" sz="1900" b="1" dirty="0">
                <a:solidFill>
                  <a:schemeClr val="bg1">
                    <a:lumMod val="50000"/>
                  </a:schemeClr>
                </a:solidFill>
                <a:ea typeface="+mn-lt"/>
                <a:cs typeface="+mn-lt"/>
              </a:rPr>
              <a:t>wealth</a:t>
            </a:r>
            <a:r>
              <a:rPr lang="en-US" sz="1900" dirty="0">
                <a:solidFill>
                  <a:schemeClr val="bg1">
                    <a:lumMod val="50000"/>
                  </a:schemeClr>
                </a:solidFill>
                <a:ea typeface="+mn-lt"/>
                <a:cs typeface="+mn-lt"/>
              </a:rPr>
              <a:t> and </a:t>
            </a:r>
            <a:r>
              <a:rPr lang="en-US" sz="1900" b="1" dirty="0">
                <a:solidFill>
                  <a:schemeClr val="bg1">
                    <a:lumMod val="50000"/>
                  </a:schemeClr>
                </a:solidFill>
                <a:ea typeface="+mn-lt"/>
                <a:cs typeface="+mn-lt"/>
              </a:rPr>
              <a:t>combats climate change</a:t>
            </a:r>
            <a:r>
              <a:rPr lang="en-US" sz="1900" dirty="0">
                <a:solidFill>
                  <a:schemeClr val="bg1">
                    <a:lumMod val="50000"/>
                  </a:schemeClr>
                </a:solidFill>
                <a:ea typeface="+mn-lt"/>
                <a:cs typeface="+mn-lt"/>
              </a:rPr>
              <a:t>.</a:t>
            </a:r>
          </a:p>
          <a:p>
            <a:endParaRPr lang="en-US" sz="1400" dirty="0">
              <a:solidFill>
                <a:schemeClr val="bg1">
                  <a:lumMod val="50000"/>
                </a:schemeClr>
              </a:solidFill>
              <a:cs typeface="Arial"/>
            </a:endParaRPr>
          </a:p>
        </p:txBody>
      </p:sp>
      <p:sp>
        <p:nvSpPr>
          <p:cNvPr id="34" name="TextBox 33">
            <a:extLst>
              <a:ext uri="{FF2B5EF4-FFF2-40B4-BE49-F238E27FC236}">
                <a16:creationId xmlns:a16="http://schemas.microsoft.com/office/drawing/2014/main" id="{000AC8A2-1A5B-4103-9970-0DB405011F19}"/>
              </a:ext>
            </a:extLst>
          </p:cNvPr>
          <p:cNvSpPr txBox="1"/>
          <p:nvPr/>
        </p:nvSpPr>
        <p:spPr>
          <a:xfrm>
            <a:off x="6252951" y="2104845"/>
            <a:ext cx="5562997" cy="4108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dirty="0">
                <a:solidFill>
                  <a:schemeClr val="bg1">
                    <a:lumMod val="50000"/>
                  </a:schemeClr>
                </a:solidFill>
                <a:ea typeface="+mn-lt"/>
                <a:cs typeface="+mn-lt"/>
              </a:rPr>
              <a:t>Elevate Energy will </a:t>
            </a:r>
            <a:r>
              <a:rPr lang="en-US" sz="1900" b="1" dirty="0">
                <a:solidFill>
                  <a:schemeClr val="bg1">
                    <a:lumMod val="50000"/>
                  </a:schemeClr>
                </a:solidFill>
                <a:ea typeface="+mn-lt"/>
                <a:cs typeface="+mn-lt"/>
              </a:rPr>
              <a:t>BUILD </a:t>
            </a:r>
            <a:r>
              <a:rPr lang="en-US" sz="1900" dirty="0">
                <a:solidFill>
                  <a:schemeClr val="bg1">
                    <a:lumMod val="50000"/>
                  </a:schemeClr>
                </a:solidFill>
                <a:ea typeface="+mn-lt"/>
                <a:cs typeface="+mn-lt"/>
              </a:rPr>
              <a:t>a diverse and inclusive work environment powered by integrated systems which enable our customers, partners and our teams to do their most ambitious and effective work. </a:t>
            </a:r>
          </a:p>
          <a:p>
            <a:endParaRPr lang="en-US" sz="1900" dirty="0">
              <a:solidFill>
                <a:schemeClr val="bg1">
                  <a:lumMod val="50000"/>
                </a:schemeClr>
              </a:solidFill>
              <a:ea typeface="+mn-lt"/>
              <a:cs typeface="+mn-lt"/>
            </a:endParaRPr>
          </a:p>
          <a:p>
            <a:r>
              <a:rPr lang="en-US" sz="1900" dirty="0">
                <a:solidFill>
                  <a:schemeClr val="bg1">
                    <a:lumMod val="50000"/>
                  </a:schemeClr>
                </a:solidFill>
                <a:ea typeface="+mn-lt"/>
                <a:cs typeface="+mn-lt"/>
              </a:rPr>
              <a:t>We will </a:t>
            </a:r>
            <a:r>
              <a:rPr lang="en-US" sz="1900" b="1" dirty="0">
                <a:solidFill>
                  <a:schemeClr val="bg1">
                    <a:lumMod val="50000"/>
                  </a:schemeClr>
                </a:solidFill>
                <a:ea typeface="+mn-lt"/>
                <a:cs typeface="+mn-lt"/>
              </a:rPr>
              <a:t>DELIVER</a:t>
            </a:r>
            <a:r>
              <a:rPr lang="en-US" sz="1900" dirty="0">
                <a:solidFill>
                  <a:schemeClr val="bg1">
                    <a:lumMod val="50000"/>
                  </a:schemeClr>
                </a:solidFill>
                <a:ea typeface="+mn-lt"/>
                <a:cs typeface="+mn-lt"/>
              </a:rPr>
              <a:t> people-centered programs which simultaneously reduce household costs, increase resident health, and improve building performance.  </a:t>
            </a:r>
            <a:endParaRPr lang="en-US" sz="1900" dirty="0">
              <a:solidFill>
                <a:schemeClr val="bg1">
                  <a:lumMod val="50000"/>
                </a:schemeClr>
              </a:solidFill>
              <a:cs typeface="Calibri"/>
            </a:endParaRPr>
          </a:p>
          <a:p>
            <a:endParaRPr lang="en-US" sz="1900" dirty="0">
              <a:solidFill>
                <a:schemeClr val="bg1">
                  <a:lumMod val="50000"/>
                </a:schemeClr>
              </a:solidFill>
              <a:ea typeface="+mn-lt"/>
              <a:cs typeface="+mn-lt"/>
            </a:endParaRPr>
          </a:p>
          <a:p>
            <a:r>
              <a:rPr lang="en-US" sz="1900" b="1" dirty="0">
                <a:solidFill>
                  <a:schemeClr val="bg1">
                    <a:lumMod val="50000"/>
                  </a:schemeClr>
                </a:solidFill>
                <a:ea typeface="+mn-lt"/>
                <a:cs typeface="+mn-lt"/>
              </a:rPr>
              <a:t>... </a:t>
            </a:r>
            <a:r>
              <a:rPr lang="en-US" sz="1900" dirty="0">
                <a:solidFill>
                  <a:schemeClr val="bg1">
                    <a:lumMod val="50000"/>
                  </a:schemeClr>
                </a:solidFill>
                <a:ea typeface="+mn-lt"/>
                <a:cs typeface="+mn-lt"/>
              </a:rPr>
              <a:t>and</a:t>
            </a:r>
            <a:r>
              <a:rPr lang="en-US" sz="1900" b="1" dirty="0">
                <a:solidFill>
                  <a:schemeClr val="bg1">
                    <a:lumMod val="50000"/>
                  </a:schemeClr>
                </a:solidFill>
                <a:ea typeface="+mn-lt"/>
                <a:cs typeface="+mn-lt"/>
              </a:rPr>
              <a:t> TRANSFORM</a:t>
            </a:r>
            <a:r>
              <a:rPr lang="en-US" sz="1900" dirty="0">
                <a:solidFill>
                  <a:schemeClr val="bg1">
                    <a:lumMod val="50000"/>
                  </a:schemeClr>
                </a:solidFill>
                <a:ea typeface="+mn-lt"/>
                <a:cs typeface="+mn-lt"/>
              </a:rPr>
              <a:t> the communities we work in by closing the gap between theory and practice with policies and innovations that promote equitable and just solutions to climate change. </a:t>
            </a:r>
          </a:p>
          <a:p>
            <a:endParaRPr lang="en-US" sz="1400" dirty="0">
              <a:solidFill>
                <a:schemeClr val="bg1">
                  <a:lumMod val="50000"/>
                </a:schemeClr>
              </a:solidFill>
              <a:cs typeface="Arial"/>
            </a:endParaRPr>
          </a:p>
        </p:txBody>
      </p:sp>
      <p:cxnSp>
        <p:nvCxnSpPr>
          <p:cNvPr id="7" name="Straight Arrow Connector 6">
            <a:extLst>
              <a:ext uri="{FF2B5EF4-FFF2-40B4-BE49-F238E27FC236}">
                <a16:creationId xmlns:a16="http://schemas.microsoft.com/office/drawing/2014/main" id="{D34B540E-D6F4-4A3A-8768-871BE29E979B}"/>
              </a:ext>
            </a:extLst>
          </p:cNvPr>
          <p:cNvCxnSpPr/>
          <p:nvPr/>
        </p:nvCxnSpPr>
        <p:spPr>
          <a:xfrm flipH="1">
            <a:off x="5955101" y="2051650"/>
            <a:ext cx="0" cy="4528866"/>
          </a:xfrm>
          <a:prstGeom prst="straightConnector1">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62946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357B-8FEC-44EE-8DD0-67B3D392DABC}"/>
              </a:ext>
            </a:extLst>
          </p:cNvPr>
          <p:cNvSpPr>
            <a:spLocks noGrp="1"/>
          </p:cNvSpPr>
          <p:nvPr>
            <p:ph type="title"/>
          </p:nvPr>
        </p:nvSpPr>
        <p:spPr/>
        <p:txBody>
          <a:bodyPr/>
          <a:lstStyle/>
          <a:p>
            <a:r>
              <a:rPr lang="en-US" dirty="0"/>
              <a:t>Integrating DREI into </a:t>
            </a:r>
            <a:r>
              <a:rPr lang="en-US" dirty="0" err="1"/>
              <a:t>Elevate’s</a:t>
            </a:r>
            <a:r>
              <a:rPr lang="en-US" dirty="0"/>
              <a:t> organization and work</a:t>
            </a:r>
          </a:p>
        </p:txBody>
      </p:sp>
      <p:sp>
        <p:nvSpPr>
          <p:cNvPr id="7" name="Content Placeholder 6">
            <a:extLst>
              <a:ext uri="{FF2B5EF4-FFF2-40B4-BE49-F238E27FC236}">
                <a16:creationId xmlns:a16="http://schemas.microsoft.com/office/drawing/2014/main" id="{708992CF-0E88-470B-838B-FCACC7D4E62F}"/>
              </a:ext>
            </a:extLst>
          </p:cNvPr>
          <p:cNvSpPr>
            <a:spLocks noGrp="1"/>
          </p:cNvSpPr>
          <p:nvPr>
            <p:ph idx="1"/>
          </p:nvPr>
        </p:nvSpPr>
        <p:spPr>
          <a:xfrm>
            <a:off x="609600" y="1371601"/>
            <a:ext cx="5133975" cy="4754563"/>
          </a:xfrm>
        </p:spPr>
        <p:txBody>
          <a:bodyPr/>
          <a:lstStyle/>
          <a:p>
            <a:r>
              <a:rPr lang="en-US" dirty="0"/>
              <a:t>Challenge Areas</a:t>
            </a:r>
          </a:p>
          <a:p>
            <a:pPr lvl="1"/>
            <a:r>
              <a:rPr lang="en-US" dirty="0"/>
              <a:t>Human Resources</a:t>
            </a:r>
          </a:p>
          <a:p>
            <a:pPr lvl="1"/>
            <a:r>
              <a:rPr lang="en-US" dirty="0"/>
              <a:t>Implicit Bias</a:t>
            </a:r>
          </a:p>
          <a:p>
            <a:r>
              <a:rPr lang="en-US" dirty="0"/>
              <a:t>Opportunity Areas</a:t>
            </a:r>
          </a:p>
          <a:p>
            <a:pPr lvl="1"/>
            <a:r>
              <a:rPr lang="en-US" dirty="0"/>
              <a:t>Use of shared language amongst multigenerational staff</a:t>
            </a:r>
          </a:p>
          <a:p>
            <a:pPr lvl="1"/>
            <a:r>
              <a:rPr lang="en-US" dirty="0"/>
              <a:t>Integrating DREI values into community work</a:t>
            </a:r>
          </a:p>
          <a:p>
            <a:pPr lvl="1"/>
            <a:r>
              <a:rPr lang="en-US" dirty="0"/>
              <a:t>Create DREI specific policies</a:t>
            </a:r>
          </a:p>
          <a:p>
            <a:pPr lvl="1"/>
            <a:r>
              <a:rPr lang="en-US" dirty="0"/>
              <a:t>Hiring and continued support of people with nondominant identities</a:t>
            </a:r>
          </a:p>
          <a:p>
            <a:pPr lvl="1"/>
            <a:r>
              <a:rPr lang="en-US" dirty="0"/>
              <a:t>Shift in organization culture</a:t>
            </a:r>
          </a:p>
          <a:p>
            <a:pPr lvl="1"/>
            <a:r>
              <a:rPr lang="en-US" dirty="0"/>
              <a:t>Ongoing organization education</a:t>
            </a:r>
          </a:p>
          <a:p>
            <a:pPr lvl="1"/>
            <a:endParaRPr lang="en-US" dirty="0"/>
          </a:p>
        </p:txBody>
      </p:sp>
      <p:pic>
        <p:nvPicPr>
          <p:cNvPr id="8" name="Picture 7">
            <a:extLst>
              <a:ext uri="{FF2B5EF4-FFF2-40B4-BE49-F238E27FC236}">
                <a16:creationId xmlns:a16="http://schemas.microsoft.com/office/drawing/2014/main" id="{9F9AC0E7-FE6A-4D8A-B526-A3DFF4DD1F14}"/>
              </a:ext>
            </a:extLst>
          </p:cNvPr>
          <p:cNvPicPr>
            <a:picLocks noChangeAspect="1"/>
          </p:cNvPicPr>
          <p:nvPr/>
        </p:nvPicPr>
        <p:blipFill>
          <a:blip r:embed="rId2"/>
          <a:stretch>
            <a:fillRect/>
          </a:stretch>
        </p:blipFill>
        <p:spPr>
          <a:xfrm>
            <a:off x="7015163" y="1496080"/>
            <a:ext cx="3579613" cy="47545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7647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466E82"/>
                </a:solidFill>
              </a:rPr>
              <a:t>RECS 2015: 30% of Americans experience </a:t>
            </a:r>
            <a:r>
              <a:rPr lang="en-US" dirty="0"/>
              <a:t>energy insecurity</a:t>
            </a:r>
          </a:p>
        </p:txBody>
      </p:sp>
      <p:sp>
        <p:nvSpPr>
          <p:cNvPr id="5" name="Content Placeholder 4"/>
          <p:cNvSpPr>
            <a:spLocks noGrp="1"/>
          </p:cNvSpPr>
          <p:nvPr>
            <p:ph idx="1"/>
          </p:nvPr>
        </p:nvSpPr>
        <p:spPr/>
        <p:txBody>
          <a:bodyPr/>
          <a:lstStyle/>
          <a:p>
            <a:r>
              <a:rPr lang="en-US" dirty="0">
                <a:hlinkClick r:id="rId2"/>
              </a:rPr>
              <a:t>https://www.eia.gov/consumption/residential/reports/2015/energybills/</a:t>
            </a:r>
            <a:endParaRPr lang="en-US" dirty="0"/>
          </a:p>
          <a:p>
            <a:pPr lvl="1"/>
            <a:endParaRPr lang="en-US" dirty="0"/>
          </a:p>
          <a:p>
            <a:pPr lvl="1"/>
            <a:endParaRPr lang="en-US" dirty="0"/>
          </a:p>
          <a:p>
            <a:pPr lvl="1"/>
            <a:endParaRPr lang="en-US" dirty="0"/>
          </a:p>
          <a:p>
            <a:endParaRPr lang="en-US" dirty="0"/>
          </a:p>
          <a:p>
            <a:endParaRPr lang="en-US" dirty="0"/>
          </a:p>
          <a:p>
            <a:endParaRPr lang="en-US" dirty="0"/>
          </a:p>
          <a:p>
            <a:endParaRPr lang="en-US" dirty="0"/>
          </a:p>
          <a:p>
            <a:endParaRPr lang="en-US" dirty="0"/>
          </a:p>
        </p:txBody>
      </p:sp>
      <p:graphicFrame>
        <p:nvGraphicFramePr>
          <p:cNvPr id="3" name="Table 2">
            <a:extLst>
              <a:ext uri="{FF2B5EF4-FFF2-40B4-BE49-F238E27FC236}">
                <a16:creationId xmlns:a16="http://schemas.microsoft.com/office/drawing/2014/main" id="{44679AF1-947A-4634-87D6-01F82777338C}"/>
              </a:ext>
            </a:extLst>
          </p:cNvPr>
          <p:cNvGraphicFramePr>
            <a:graphicFrameLocks noGrp="1"/>
          </p:cNvGraphicFramePr>
          <p:nvPr/>
        </p:nvGraphicFramePr>
        <p:xfrm>
          <a:off x="1981954" y="2311400"/>
          <a:ext cx="7924800" cy="3175000"/>
        </p:xfrm>
        <a:graphic>
          <a:graphicData uri="http://schemas.openxmlformats.org/drawingml/2006/table">
            <a:tbl>
              <a:tblPr firstRow="1" bandRow="1">
                <a:tableStyleId>{5C22544A-7EE6-4342-B048-85BDC9FD1C3A}</a:tableStyleId>
              </a:tblPr>
              <a:tblGrid>
                <a:gridCol w="5323114">
                  <a:extLst>
                    <a:ext uri="{9D8B030D-6E8A-4147-A177-3AD203B41FA5}">
                      <a16:colId xmlns:a16="http://schemas.microsoft.com/office/drawing/2014/main" val="990319894"/>
                    </a:ext>
                  </a:extLst>
                </a:gridCol>
                <a:gridCol w="2601686">
                  <a:extLst>
                    <a:ext uri="{9D8B030D-6E8A-4147-A177-3AD203B41FA5}">
                      <a16:colId xmlns:a16="http://schemas.microsoft.com/office/drawing/2014/main" val="3987309469"/>
                    </a:ext>
                  </a:extLst>
                </a:gridCol>
              </a:tblGrid>
              <a:tr h="370840">
                <a:tc>
                  <a:txBody>
                    <a:bodyPr/>
                    <a:lstStyle/>
                    <a:p>
                      <a:r>
                        <a:rPr lang="en-US" dirty="0"/>
                        <a:t>RECS question</a:t>
                      </a:r>
                    </a:p>
                  </a:txBody>
                  <a:tcPr anchor="b">
                    <a:solidFill>
                      <a:srgbClr val="466E82"/>
                    </a:solidFill>
                  </a:tcPr>
                </a:tc>
                <a:tc>
                  <a:txBody>
                    <a:bodyPr/>
                    <a:lstStyle/>
                    <a:p>
                      <a:r>
                        <a:rPr lang="en-US" dirty="0"/>
                        <a:t>Prevalence (East North Central region)</a:t>
                      </a:r>
                    </a:p>
                  </a:txBody>
                  <a:tcPr>
                    <a:solidFill>
                      <a:srgbClr val="466E82"/>
                    </a:solidFill>
                  </a:tcPr>
                </a:tc>
                <a:extLst>
                  <a:ext uri="{0D108BD9-81ED-4DB2-BD59-A6C34878D82A}">
                    <a16:rowId xmlns:a16="http://schemas.microsoft.com/office/drawing/2014/main" val="2122176779"/>
                  </a:ext>
                </a:extLst>
              </a:tr>
              <a:tr h="370840">
                <a:tc>
                  <a:txBody>
                    <a:bodyPr/>
                    <a:lstStyle/>
                    <a:p>
                      <a:r>
                        <a:rPr lang="en-US" dirty="0"/>
                        <a:t>Reducing or forgoing food or medicine to pay energy costs</a:t>
                      </a:r>
                    </a:p>
                  </a:txBody>
                  <a:tcPr/>
                </a:tc>
                <a:tc>
                  <a:txBody>
                    <a:bodyPr/>
                    <a:lstStyle/>
                    <a:p>
                      <a:pPr algn="ctr"/>
                      <a:r>
                        <a:rPr lang="en-US" sz="1800" kern="1200" dirty="0">
                          <a:effectLst/>
                        </a:rPr>
                        <a:t>20%</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634566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Received disconnection notice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9.4%</a:t>
                      </a:r>
                    </a:p>
                  </a:txBody>
                  <a:tcPr/>
                </a:tc>
                <a:extLst>
                  <a:ext uri="{0D108BD9-81ED-4DB2-BD59-A6C34878D82A}">
                    <a16:rowId xmlns:a16="http://schemas.microsoft.com/office/drawing/2014/main" val="1957594961"/>
                  </a:ext>
                </a:extLst>
              </a:tr>
              <a:tr h="213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Kept home at unhealthy or unsafe temperature</a:t>
                      </a:r>
                    </a:p>
                  </a:txBody>
                  <a:tcPr/>
                </a:tc>
                <a:tc>
                  <a:txBody>
                    <a:bodyPr/>
                    <a:lstStyle/>
                    <a:p>
                      <a:pPr algn="ctr"/>
                      <a:r>
                        <a:rPr lang="en-US" dirty="0"/>
                        <a:t>15%</a:t>
                      </a:r>
                    </a:p>
                  </a:txBody>
                  <a:tcPr/>
                </a:tc>
                <a:extLst>
                  <a:ext uri="{0D108BD9-81ED-4DB2-BD59-A6C34878D82A}">
                    <a16:rowId xmlns:a16="http://schemas.microsoft.com/office/drawing/2014/main" val="1079281069"/>
                  </a:ext>
                </a:extLst>
              </a:tr>
              <a:tr h="426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Unable to use heating equipment *</a:t>
                      </a:r>
                    </a:p>
                  </a:txBody>
                  <a:tcPr/>
                </a:tc>
                <a:tc>
                  <a:txBody>
                    <a:bodyPr/>
                    <a:lstStyle/>
                    <a:p>
                      <a:pPr algn="ctr"/>
                      <a:r>
                        <a:rPr lang="en-US" dirty="0"/>
                        <a:t>  4.4%</a:t>
                      </a:r>
                    </a:p>
                  </a:txBody>
                  <a:tcPr/>
                </a:tc>
                <a:extLst>
                  <a:ext uri="{0D108BD9-81ED-4DB2-BD59-A6C34878D82A}">
                    <a16:rowId xmlns:a16="http://schemas.microsoft.com/office/drawing/2014/main" val="2605816352"/>
                  </a:ext>
                </a:extLst>
              </a:tr>
              <a:tr h="213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Unable to use cooling equipment *</a:t>
                      </a:r>
                    </a:p>
                  </a:txBody>
                  <a:tcPr/>
                </a:tc>
                <a:tc>
                  <a:txBody>
                    <a:bodyPr/>
                    <a:lstStyle/>
                    <a:p>
                      <a:pPr algn="ctr"/>
                      <a:r>
                        <a:rPr lang="en-US" dirty="0"/>
                        <a:t>  4.4%</a:t>
                      </a:r>
                    </a:p>
                  </a:txBody>
                  <a:tcPr/>
                </a:tc>
                <a:extLst>
                  <a:ext uri="{0D108BD9-81ED-4DB2-BD59-A6C34878D82A}">
                    <a16:rowId xmlns:a16="http://schemas.microsoft.com/office/drawing/2014/main" val="3579278791"/>
                  </a:ext>
                </a:extLst>
              </a:tr>
              <a:tr h="213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of the above</a:t>
                      </a:r>
                      <a:endParaRPr lang="en-US" b="1" dirty="0"/>
                    </a:p>
                  </a:txBody>
                  <a:tcPr/>
                </a:tc>
                <a:tc>
                  <a:txBody>
                    <a:bodyPr/>
                    <a:lstStyle/>
                    <a:p>
                      <a:pPr algn="ctr"/>
                      <a:r>
                        <a:rPr lang="en-US" dirty="0"/>
                        <a:t>30%</a:t>
                      </a:r>
                      <a:endParaRPr lang="en-US" b="1" dirty="0"/>
                    </a:p>
                  </a:txBody>
                  <a:tcPr/>
                </a:tc>
                <a:extLst>
                  <a:ext uri="{0D108BD9-81ED-4DB2-BD59-A6C34878D82A}">
                    <a16:rowId xmlns:a16="http://schemas.microsoft.com/office/drawing/2014/main" val="591388003"/>
                  </a:ext>
                </a:extLst>
              </a:tr>
            </a:tbl>
          </a:graphicData>
        </a:graphic>
      </p:graphicFrame>
      <p:sp>
        <p:nvSpPr>
          <p:cNvPr id="2" name="TextBox 1">
            <a:extLst>
              <a:ext uri="{FF2B5EF4-FFF2-40B4-BE49-F238E27FC236}">
                <a16:creationId xmlns:a16="http://schemas.microsoft.com/office/drawing/2014/main" id="{70F36A08-3DFC-4EAF-BCD8-877B47D0179E}"/>
              </a:ext>
            </a:extLst>
          </p:cNvPr>
          <p:cNvSpPr txBox="1"/>
          <p:nvPr/>
        </p:nvSpPr>
        <p:spPr>
          <a:xfrm>
            <a:off x="1981201" y="5791201"/>
            <a:ext cx="6896375" cy="307777"/>
          </a:xfrm>
          <a:prstGeom prst="rect">
            <a:avLst/>
          </a:prstGeom>
          <a:noFill/>
        </p:spPr>
        <p:txBody>
          <a:bodyPr wrap="none" rtlCol="0">
            <a:spAutoFit/>
          </a:bodyPr>
          <a:lstStyle/>
          <a:p>
            <a:r>
              <a:rPr lang="en-US" sz="1400" dirty="0">
                <a:solidFill>
                  <a:prstClr val="black"/>
                </a:solidFill>
                <a:latin typeface="Calibri"/>
              </a:rPr>
              <a:t>* Due to equipment broken and can’t get it repaired, or a disconnection due to nonpayment</a:t>
            </a:r>
          </a:p>
        </p:txBody>
      </p:sp>
    </p:spTree>
    <p:extLst>
      <p:ext uri="{BB962C8B-B14F-4D97-AF65-F5344CB8AC3E}">
        <p14:creationId xmlns:p14="http://schemas.microsoft.com/office/powerpoint/2010/main" val="128967240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BACAD2-1EB7-4288-823B-8975D60D7937}"/>
              </a:ext>
            </a:extLst>
          </p:cNvPr>
          <p:cNvPicPr>
            <a:picLocks noChangeAspect="1"/>
          </p:cNvPicPr>
          <p:nvPr/>
        </p:nvPicPr>
        <p:blipFill rotWithShape="1">
          <a:blip r:embed="rId3"/>
          <a:srcRect l="38205" t="34313" r="27327" b="9771"/>
          <a:stretch/>
        </p:blipFill>
        <p:spPr>
          <a:xfrm>
            <a:off x="371475" y="1185862"/>
            <a:ext cx="10101263" cy="5672138"/>
          </a:xfrm>
          <a:prstGeom prst="rect">
            <a:avLst/>
          </a:prstGeom>
        </p:spPr>
      </p:pic>
      <p:sp>
        <p:nvSpPr>
          <p:cNvPr id="2" name="Title 1">
            <a:extLst>
              <a:ext uri="{FF2B5EF4-FFF2-40B4-BE49-F238E27FC236}">
                <a16:creationId xmlns:a16="http://schemas.microsoft.com/office/drawing/2014/main" id="{3A894BC6-4365-4727-A0F3-47BAD38952C2}"/>
              </a:ext>
            </a:extLst>
          </p:cNvPr>
          <p:cNvSpPr>
            <a:spLocks noGrp="1"/>
          </p:cNvSpPr>
          <p:nvPr>
            <p:ph type="title"/>
          </p:nvPr>
        </p:nvSpPr>
        <p:spPr/>
        <p:txBody>
          <a:bodyPr/>
          <a:lstStyle/>
          <a:p>
            <a:r>
              <a:rPr lang="en-US" dirty="0"/>
              <a:t>Why is equity important in our work?</a:t>
            </a:r>
          </a:p>
        </p:txBody>
      </p:sp>
      <p:sp>
        <p:nvSpPr>
          <p:cNvPr id="3" name="Content Placeholder 2">
            <a:extLst>
              <a:ext uri="{FF2B5EF4-FFF2-40B4-BE49-F238E27FC236}">
                <a16:creationId xmlns:a16="http://schemas.microsoft.com/office/drawing/2014/main" id="{C8977FA3-BD16-475E-B6BA-09EBB75A8EDF}"/>
              </a:ext>
            </a:extLst>
          </p:cNvPr>
          <p:cNvSpPr>
            <a:spLocks noGrp="1"/>
          </p:cNvSpPr>
          <p:nvPr>
            <p:ph idx="1"/>
          </p:nvPr>
        </p:nvSpPr>
        <p:spPr>
          <a:xfrm>
            <a:off x="8562002" y="3176589"/>
            <a:ext cx="3505200" cy="2201779"/>
          </a:xfrm>
          <a:solidFill>
            <a:schemeClr val="bg1"/>
          </a:solidFill>
          <a:ln>
            <a:solidFill>
              <a:schemeClr val="bg1">
                <a:lumMod val="65000"/>
              </a:schemeClr>
            </a:solidFill>
          </a:ln>
        </p:spPr>
        <p:txBody>
          <a:bodyPr/>
          <a:lstStyle/>
          <a:p>
            <a:r>
              <a:rPr lang="en-US" dirty="0"/>
              <a:t>Energy insecurity</a:t>
            </a:r>
          </a:p>
          <a:p>
            <a:r>
              <a:rPr lang="en-US" dirty="0"/>
              <a:t>Healthy buildings</a:t>
            </a:r>
          </a:p>
          <a:p>
            <a:r>
              <a:rPr lang="en-US" dirty="0"/>
              <a:t>Water affordability</a:t>
            </a:r>
          </a:p>
          <a:p>
            <a:r>
              <a:rPr lang="en-US" dirty="0"/>
              <a:t>High road jobs</a:t>
            </a:r>
          </a:p>
          <a:p>
            <a:r>
              <a:rPr lang="en-US" dirty="0"/>
              <a:t>Clean energy economy</a:t>
            </a:r>
          </a:p>
        </p:txBody>
      </p:sp>
    </p:spTree>
    <p:extLst>
      <p:ext uri="{BB962C8B-B14F-4D97-AF65-F5344CB8AC3E}">
        <p14:creationId xmlns:p14="http://schemas.microsoft.com/office/powerpoint/2010/main" val="1095248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0CF6FD-E5A8-407F-B859-953FD6B72B66}"/>
              </a:ext>
            </a:extLst>
          </p:cNvPr>
          <p:cNvSpPr>
            <a:spLocks noGrp="1"/>
          </p:cNvSpPr>
          <p:nvPr>
            <p:ph type="ctrTitle"/>
          </p:nvPr>
        </p:nvSpPr>
        <p:spPr>
          <a:xfrm>
            <a:off x="4000501" y="485776"/>
            <a:ext cx="8191498" cy="2781299"/>
          </a:xfrm>
        </p:spPr>
        <p:txBody>
          <a:bodyPr/>
          <a:lstStyle/>
          <a:p>
            <a:pPr fontAlgn="base"/>
            <a:br>
              <a:rPr lang="en-US" dirty="0"/>
            </a:br>
            <a:br>
              <a:rPr lang="en-US" dirty="0"/>
            </a:br>
            <a:r>
              <a:rPr lang="en-US" dirty="0"/>
              <a:t>Questions &amp; Discussion</a:t>
            </a:r>
          </a:p>
        </p:txBody>
      </p:sp>
      <p:sp>
        <p:nvSpPr>
          <p:cNvPr id="7" name="Subtitle 6">
            <a:extLst>
              <a:ext uri="{FF2B5EF4-FFF2-40B4-BE49-F238E27FC236}">
                <a16:creationId xmlns:a16="http://schemas.microsoft.com/office/drawing/2014/main" id="{23E81228-7649-458B-B5D5-9AE735EF951B}"/>
              </a:ext>
            </a:extLst>
          </p:cNvPr>
          <p:cNvSpPr>
            <a:spLocks noGrp="1"/>
          </p:cNvSpPr>
          <p:nvPr>
            <p:ph type="subTitle" idx="1"/>
          </p:nvPr>
        </p:nvSpPr>
        <p:spPr>
          <a:xfrm>
            <a:off x="4000501" y="2781300"/>
            <a:ext cx="8191498" cy="1820096"/>
          </a:xfrm>
        </p:spPr>
        <p:txBody>
          <a:bodyPr/>
          <a:lstStyle/>
          <a:p>
            <a:endParaRPr lang="en-US" dirty="0"/>
          </a:p>
          <a:p>
            <a:r>
              <a:rPr lang="en-US" dirty="0"/>
              <a:t>Wisconsin Academy of Sciences, Arts &amp; Letters</a:t>
            </a:r>
          </a:p>
          <a:p>
            <a:r>
              <a:rPr lang="en-US" dirty="0"/>
              <a:t>Environmental Breakfast Series</a:t>
            </a:r>
          </a:p>
          <a:p>
            <a:endParaRPr lang="en-US" dirty="0"/>
          </a:p>
          <a:p>
            <a:r>
              <a:rPr lang="en-US" dirty="0"/>
              <a:t>October 21st, 2020</a:t>
            </a:r>
          </a:p>
        </p:txBody>
      </p:sp>
    </p:spTree>
    <p:extLst>
      <p:ext uri="{BB962C8B-B14F-4D97-AF65-F5344CB8AC3E}">
        <p14:creationId xmlns:p14="http://schemas.microsoft.com/office/powerpoint/2010/main" val="2666579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Centering equity in our work</a:t>
            </a:r>
            <a:br>
              <a:rPr lang="en-US" dirty="0"/>
            </a:br>
            <a:r>
              <a:rPr lang="en-US" dirty="0"/>
              <a:t>		</a:t>
            </a:r>
          </a:p>
        </p:txBody>
      </p:sp>
      <p:sp>
        <p:nvSpPr>
          <p:cNvPr id="3" name="Content Placeholder 2"/>
          <p:cNvSpPr>
            <a:spLocks noGrp="1"/>
          </p:cNvSpPr>
          <p:nvPr>
            <p:ph idx="1"/>
          </p:nvPr>
        </p:nvSpPr>
        <p:spPr/>
        <p:txBody>
          <a:bodyPr/>
          <a:lstStyle/>
          <a:p>
            <a:r>
              <a:rPr lang="en-US" dirty="0"/>
              <a:t>Questions we consider in our program and policy work?</a:t>
            </a:r>
          </a:p>
          <a:p>
            <a:pPr lvl="1"/>
            <a:r>
              <a:rPr lang="en-US" dirty="0"/>
              <a:t>Is a program equitable? (</a:t>
            </a:r>
            <a:r>
              <a:rPr lang="en-US" dirty="0" err="1"/>
              <a:t>eg</a:t>
            </a:r>
            <a:r>
              <a:rPr lang="en-US" dirty="0"/>
              <a:t>, low-income energy efficiency)</a:t>
            </a:r>
          </a:p>
          <a:p>
            <a:pPr lvl="1"/>
            <a:r>
              <a:rPr lang="en-US" dirty="0"/>
              <a:t>Is a policy equitable? (</a:t>
            </a:r>
            <a:r>
              <a:rPr lang="en-US" dirty="0" err="1"/>
              <a:t>eg</a:t>
            </a:r>
            <a:r>
              <a:rPr lang="en-US" dirty="0"/>
              <a:t>, Future Energy Jobs Act)</a:t>
            </a:r>
          </a:p>
          <a:p>
            <a:pPr lvl="1"/>
            <a:r>
              <a:rPr lang="en-US" dirty="0"/>
              <a:t>Is a system equitable? (</a:t>
            </a:r>
            <a:r>
              <a:rPr lang="en-US" dirty="0" err="1"/>
              <a:t>eg</a:t>
            </a:r>
            <a:r>
              <a:rPr lang="en-US" dirty="0"/>
              <a:t>, energy distribution system)</a:t>
            </a:r>
          </a:p>
          <a:p>
            <a:pPr marL="457200" lvl="1"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938630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200" y="304800"/>
            <a:ext cx="10102850" cy="533400"/>
          </a:xfrm>
        </p:spPr>
        <p:txBody>
          <a:bodyPr/>
          <a:lstStyle/>
          <a:p>
            <a:r>
              <a:rPr lang="en-US" dirty="0"/>
              <a:t>Dane County Naturally Occurring Affordable Housing Initiative</a:t>
            </a:r>
          </a:p>
        </p:txBody>
      </p:sp>
      <p:pic>
        <p:nvPicPr>
          <p:cNvPr id="4" name="Picture 2">
            <a:extLst>
              <a:ext uri="{FF2B5EF4-FFF2-40B4-BE49-F238E27FC236}">
                <a16:creationId xmlns:a16="http://schemas.microsoft.com/office/drawing/2014/main" id="{F812CB12-F1E4-4646-9000-3CAEF8F62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 y="1128714"/>
            <a:ext cx="11401425" cy="504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687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Elevate-Energy-powerpoint-template-widescreen" id="{8C9ADD91-85F3-4372-B9F3-08FE6B16E77A}" vid="{0259EE98-500D-416B-95A8-A5C6FB6B4CA3}"/>
    </a:ext>
  </a:extLst>
</a:theme>
</file>

<file path=ppt/theme/theme2.xml><?xml version="1.0" encoding="utf-8"?>
<a:theme xmlns:a="http://schemas.openxmlformats.org/drawingml/2006/main" name="elevate-general-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5BA4688432594083375F5A9C192DF3" ma:contentTypeVersion="12" ma:contentTypeDescription="Create a new document." ma:contentTypeScope="" ma:versionID="c3549c30fde56142c64849d96cccc319">
  <xsd:schema xmlns:xsd="http://www.w3.org/2001/XMLSchema" xmlns:xs="http://www.w3.org/2001/XMLSchema" xmlns:p="http://schemas.microsoft.com/office/2006/metadata/properties" xmlns:ns3="337a1276-6bfa-417f-bad9-97c242eb4a87" xmlns:ns4="7a0bafbd-0494-4768-a095-5b373f5bf781" targetNamespace="http://schemas.microsoft.com/office/2006/metadata/properties" ma:root="true" ma:fieldsID="4536bbcdf01a80d0e75fc5c836da3ff2" ns3:_="" ns4:_="">
    <xsd:import namespace="337a1276-6bfa-417f-bad9-97c242eb4a87"/>
    <xsd:import namespace="7a0bafbd-0494-4768-a095-5b373f5bf78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7a1276-6bfa-417f-bad9-97c242eb4a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0bafbd-0494-4768-a095-5b373f5bf78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9C6D8B9-D92A-4D2B-B33F-C8A5DDB07590}">
  <ds:schemaRefs>
    <ds:schemaRef ds:uri="http://schemas.microsoft.com/sharepoint/v3/contenttype/forms"/>
  </ds:schemaRefs>
</ds:datastoreItem>
</file>

<file path=customXml/itemProps2.xml><?xml version="1.0" encoding="utf-8"?>
<ds:datastoreItem xmlns:ds="http://schemas.openxmlformats.org/officeDocument/2006/customXml" ds:itemID="{D709A51A-9687-4C28-BE81-2482A95EF5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7a1276-6bfa-417f-bad9-97c242eb4a87"/>
    <ds:schemaRef ds:uri="7a0bafbd-0494-4768-a095-5b373f5bf7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1AFDE4-3036-421F-AA74-92381BC5F781}">
  <ds:schemaRefs>
    <ds:schemaRef ds:uri="http://schemas.microsoft.com/office/2006/documentManagement/types"/>
    <ds:schemaRef ds:uri="337a1276-6bfa-417f-bad9-97c242eb4a87"/>
    <ds:schemaRef ds:uri="http://schemas.microsoft.com/office/2006/metadata/properties"/>
    <ds:schemaRef ds:uri="http://www.w3.org/XML/1998/namespace"/>
    <ds:schemaRef ds:uri="http://purl.org/dc/elements/1.1/"/>
    <ds:schemaRef ds:uri="http://purl.org/dc/dcmitype/"/>
    <ds:schemaRef ds:uri="http://schemas.microsoft.com/office/infopath/2007/PartnerControls"/>
    <ds:schemaRef ds:uri="http://schemas.openxmlformats.org/package/2006/metadata/core-properties"/>
    <ds:schemaRef ds:uri="7a0bafbd-0494-4768-a095-5b373f5bf781"/>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2711</TotalTime>
  <Words>1556</Words>
  <Application>Microsoft Macintosh PowerPoint</Application>
  <PresentationFormat>Widescreen</PresentationFormat>
  <Paragraphs>181</Paragraphs>
  <Slides>20</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Calibri Light</vt:lpstr>
      <vt:lpstr>Wingdings 2</vt:lpstr>
      <vt:lpstr>Office Theme</vt:lpstr>
      <vt:lpstr>elevate-general-2015</vt:lpstr>
      <vt:lpstr>  Steps to Transformative Change: Diversity, Equity, and Energy</vt:lpstr>
      <vt:lpstr>Our Mission</vt:lpstr>
      <vt:lpstr>Impact Statement &amp; Theory of Change </vt:lpstr>
      <vt:lpstr>Integrating DREI into Elevate’s organization and work</vt:lpstr>
      <vt:lpstr>RECS 2015: 30% of Americans experience energy insecurity</vt:lpstr>
      <vt:lpstr>Why is equity important in our work?</vt:lpstr>
      <vt:lpstr>  Questions &amp; Discussion</vt:lpstr>
      <vt:lpstr>Centering equity in our work   </vt:lpstr>
      <vt:lpstr>Dane County Naturally Occurring Affordable Housing Initiative</vt:lpstr>
      <vt:lpstr>Emphasis on Community Service</vt:lpstr>
      <vt:lpstr>Emphasis on workforce and diverse contractors</vt:lpstr>
      <vt:lpstr>Emphasis on Internal Operations</vt:lpstr>
      <vt:lpstr>Thank You!</vt:lpstr>
      <vt:lpstr>Appendix- Slides not for use or distribution unless needed</vt:lpstr>
      <vt:lpstr>Energy Efficient Buildings</vt:lpstr>
      <vt:lpstr>Healthy Homes</vt:lpstr>
      <vt:lpstr>Energy Efficiency for All</vt:lpstr>
      <vt:lpstr>Lead in Water</vt:lpstr>
      <vt:lpstr>Water Affordability Research Initiative</vt:lpstr>
      <vt:lpstr>Community Solar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tips and tricks (delete this slide before use)</dc:title>
  <dc:creator>Alexander Helbach</dc:creator>
  <cp:lastModifiedBy>John Greenler</cp:lastModifiedBy>
  <cp:revision>23</cp:revision>
  <dcterms:created xsi:type="dcterms:W3CDTF">2020-07-20T20:51:57Z</dcterms:created>
  <dcterms:modified xsi:type="dcterms:W3CDTF">2020-10-20T17:11:28Z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0x010100F129368C979D00449068ACD5683DA5C4</vt:lpwstr>
  </property>
</Properties>
</file>